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9"/>
  </p:notesMasterIdLst>
  <p:sldIdLst>
    <p:sldId id="256" r:id="rId6"/>
    <p:sldId id="257" r:id="rId7"/>
    <p:sldId id="258" r:id="rId8"/>
    <p:sldId id="263" r:id="rId9"/>
    <p:sldId id="264" r:id="rId10"/>
    <p:sldId id="265" r:id="rId11"/>
    <p:sldId id="259" r:id="rId12"/>
    <p:sldId id="266" r:id="rId13"/>
    <p:sldId id="260" r:id="rId14"/>
    <p:sldId id="267" r:id="rId15"/>
    <p:sldId id="261" r:id="rId16"/>
    <p:sldId id="268"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CA9ACE-1417-4E6F-B8E8-8955AC37F427}" type="datetimeFigureOut">
              <a:rPr lang="en-GB" smtClean="0"/>
              <a:t>24/11/2017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E131-3AC1-4B05-9972-1C68099AC716}" type="slidenum">
              <a:rPr lang="en-GB" smtClean="0"/>
              <a:t>‹#›</a:t>
            </a:fld>
            <a:endParaRPr lang="en-GB"/>
          </a:p>
        </p:txBody>
      </p:sp>
    </p:spTree>
    <p:extLst>
      <p:ext uri="{BB962C8B-B14F-4D97-AF65-F5344CB8AC3E}">
        <p14:creationId xmlns:p14="http://schemas.microsoft.com/office/powerpoint/2010/main" val="237349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a:p>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2545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DB596-D218-9D43-A4EC-2B51BE92999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7505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final slide is a</a:t>
            </a:r>
            <a:r>
              <a:rPr lang="en-US" baseline="0" dirty="0"/>
              <a:t> call to action – What can we all do to make the experiences of trans young people better? Here are a few suggestions with explanations. </a:t>
            </a:r>
            <a:endParaRPr lang="en-US" dirty="0"/>
          </a:p>
          <a:p>
            <a:endParaRPr lang="en-US" dirty="0"/>
          </a:p>
          <a:p>
            <a:r>
              <a:rPr lang="en-US" dirty="0"/>
              <a:t>We</a:t>
            </a:r>
            <a:r>
              <a:rPr lang="en-US" baseline="0" dirty="0"/>
              <a:t> all have a responsibility to ensure all people are protected and treated equally in our school community. Here are some practical ways to help support people who might be different to you. Some of these people might be trans, some might not. These practical suggestions can help us all to support LGBT people more effectively and be there for everyone in our community. </a:t>
            </a:r>
          </a:p>
          <a:p>
            <a:endParaRPr lang="en-US" baseline="0" dirty="0"/>
          </a:p>
          <a:p>
            <a:r>
              <a:rPr lang="en-US" b="1" baseline="0" dirty="0"/>
              <a:t>Firstly</a:t>
            </a:r>
            <a:r>
              <a:rPr lang="en-US" baseline="0" dirty="0"/>
              <a:t>, hear don’t just listen; take the time to process what a person is saying to you and take it on board, don’t just let it go in one ear and out of the other. </a:t>
            </a:r>
          </a:p>
          <a:p>
            <a:endParaRPr lang="en-US" baseline="0" dirty="0"/>
          </a:p>
          <a:p>
            <a:r>
              <a:rPr lang="en-US" b="1" baseline="0" dirty="0"/>
              <a:t>Secondly</a:t>
            </a:r>
            <a:r>
              <a:rPr lang="en-US" baseline="0" dirty="0"/>
              <a:t>, respect every person’s right to privacy. Just because they’ve told you something doesn’t mean they want everyone to know. </a:t>
            </a:r>
          </a:p>
          <a:p>
            <a:endParaRPr lang="en-US" baseline="0" dirty="0"/>
          </a:p>
          <a:p>
            <a:r>
              <a:rPr lang="en-US" b="1" baseline="0" dirty="0"/>
              <a:t>Thirdly</a:t>
            </a:r>
            <a:r>
              <a:rPr lang="en-US" baseline="0" dirty="0"/>
              <a:t>, if you do meet a trans person, ask how they would like to be known and respect their wishes. Try and get it right, if you slip up, apologize. </a:t>
            </a:r>
          </a:p>
          <a:p>
            <a:endParaRPr lang="en-US" baseline="0" dirty="0"/>
          </a:p>
          <a:p>
            <a:r>
              <a:rPr lang="en-US" b="1" baseline="0" dirty="0"/>
              <a:t>Fourthly</a:t>
            </a:r>
            <a:r>
              <a:rPr lang="en-US" baseline="0" dirty="0"/>
              <a:t>, think about what you’re saying. It’s likely that you’ll know something is offensive before you say it but if in doubt, don’t say it. </a:t>
            </a:r>
          </a:p>
          <a:p>
            <a:endParaRPr lang="en-US" baseline="0" dirty="0"/>
          </a:p>
          <a:p>
            <a:r>
              <a:rPr lang="en-US" b="1" baseline="0" dirty="0"/>
              <a:t>Additionally</a:t>
            </a:r>
            <a:r>
              <a:rPr lang="en-US" baseline="0" dirty="0"/>
              <a:t>, don’t ask too many questions. People will come to you when they’re ready and they may or not share information with you that is personal to them. Don’t be offended if they don’t, just be patient and be led by what the people around you want. </a:t>
            </a:r>
          </a:p>
        </p:txBody>
      </p:sp>
      <p:sp>
        <p:nvSpPr>
          <p:cNvPr id="4" name="Slide Number Placeholder 3"/>
          <p:cNvSpPr>
            <a:spLocks noGrp="1"/>
          </p:cNvSpPr>
          <p:nvPr>
            <p:ph type="sldNum" sz="quarter" idx="10"/>
          </p:nvPr>
        </p:nvSpPr>
        <p:spPr/>
        <p:txBody>
          <a:bodyPr/>
          <a:lstStyle/>
          <a:p>
            <a:fld id="{D1ADB596-D218-9D43-A4EC-2B51BE92999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59114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Finally</a:t>
            </a:r>
            <a:r>
              <a:rPr lang="en-US" baseline="0" dirty="0"/>
              <a:t>, be an ally. This means being prepared to stand side by side LGBT people, even if you don’t identify as LGBT yourself. This could involve reporting an incident of bullying, even if it didn’t happen to you, or supporting the victim so they feel able to report it to someone who can help. Alternatively it could involve taking part in events and campaigns such as Stonewall’s #nobystanders or the brand new #comeoutforlgbt campaign. This could be both in and out of school and both provide opportunities to celebrate LGBT people and to stand by their sides. You could commit to working as part of the schools LGBT group or Equality and Diversity Team. We all have a part to play in making the world a fairer place for all people. As Owl says, “…standing up for rights – not just LGBT rights but human rights in general – is just common sense, part of common decency. It’s not enough that just one group gets what they need. Equality can’t leave anyone behind”. </a:t>
            </a:r>
          </a:p>
          <a:p>
            <a:r>
              <a:rPr lang="en-US" b="1" u="sng" baseline="0" dirty="0"/>
              <a:t>No matter how different we are, we are all equal</a:t>
            </a:r>
            <a:r>
              <a:rPr lang="en-US" baseline="0" dirty="0"/>
              <a:t>. </a:t>
            </a:r>
          </a:p>
          <a:p>
            <a:endParaRPr lang="en-US" baseline="0" dirty="0"/>
          </a:p>
          <a:p>
            <a:endParaRPr lang="en-US" baseline="0" dirty="0"/>
          </a:p>
          <a:p>
            <a:r>
              <a:rPr lang="en-US" b="1" i="1" baseline="0" dirty="0"/>
              <a:t>Thank you for listening. </a:t>
            </a:r>
          </a:p>
          <a:p>
            <a:endParaRPr lang="en-US" b="1" i="1" baseline="0" dirty="0"/>
          </a:p>
        </p:txBody>
      </p:sp>
      <p:sp>
        <p:nvSpPr>
          <p:cNvPr id="4" name="Slide Number Placeholder 3"/>
          <p:cNvSpPr>
            <a:spLocks noGrp="1"/>
          </p:cNvSpPr>
          <p:nvPr>
            <p:ph type="sldNum" sz="quarter" idx="10"/>
          </p:nvPr>
        </p:nvSpPr>
        <p:spPr/>
        <p:txBody>
          <a:bodyPr/>
          <a:lstStyle/>
          <a:p>
            <a:fld id="{D1ADB596-D218-9D43-A4EC-2B51BE92999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7774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764C63-412E-474A-A23C-604CF469106D}" type="datetimeFigureOut">
              <a:rPr lang="en-GB" smtClean="0"/>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333823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64C63-412E-474A-A23C-604CF469106D}" type="datetimeFigureOut">
              <a:rPr lang="en-GB" smtClean="0"/>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627806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64C63-412E-474A-A23C-604CF469106D}" type="datetimeFigureOut">
              <a:rPr lang="en-GB" smtClean="0"/>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357079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020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75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761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02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solidFill>
                  <a:prstClr val="black">
                    <a:tint val="75000"/>
                  </a:prstClr>
                </a:solidFill>
              </a:rPr>
              <a:pPr/>
              <a:t>24/11/2017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55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solidFill>
                  <a:prstClr val="black">
                    <a:tint val="75000"/>
                  </a:prstClr>
                </a:solidFill>
              </a:rPr>
              <a:pPr/>
              <a:t>24/11/2017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687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solidFill>
                  <a:prstClr val="black">
                    <a:tint val="75000"/>
                  </a:prstClr>
                </a:solidFill>
              </a:rPr>
              <a:pPr/>
              <a:t>24/11/2017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1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3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764C63-412E-474A-A23C-604CF469106D}" type="datetimeFigureOut">
              <a:rPr lang="en-GB" smtClean="0"/>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10307106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496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578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898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29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837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360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295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solidFill>
                  <a:prstClr val="black">
                    <a:tint val="75000"/>
                  </a:prstClr>
                </a:solidFill>
              </a:rPr>
              <a:pPr/>
              <a:t>24/11/2017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731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solidFill>
                  <a:prstClr val="black">
                    <a:tint val="75000"/>
                  </a:prstClr>
                </a:solidFill>
              </a:rPr>
              <a:pPr/>
              <a:t>24/11/2017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79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solidFill>
                  <a:prstClr val="black">
                    <a:tint val="75000"/>
                  </a:prstClr>
                </a:solidFill>
              </a:rPr>
              <a:pPr/>
              <a:t>24/11/2017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75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764C63-412E-474A-A23C-604CF469106D}" type="datetimeFigureOut">
              <a:rPr lang="en-GB" smtClean="0"/>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225994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273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839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5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175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676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40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07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041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solidFill>
                  <a:prstClr val="black">
                    <a:tint val="75000"/>
                  </a:prstClr>
                </a:solidFill>
              </a:rPr>
              <a:pPr/>
              <a:t>24/11/2017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455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solidFill>
                  <a:prstClr val="black">
                    <a:tint val="75000"/>
                  </a:prstClr>
                </a:solidFill>
              </a:rPr>
              <a:pPr/>
              <a:t>24/11/2017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17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764C63-412E-474A-A23C-604CF469106D}" type="datetimeFigureOut">
              <a:rPr lang="en-GB" smtClean="0"/>
              <a:t>24/11/2017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1420747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solidFill>
                  <a:prstClr val="black">
                    <a:tint val="75000"/>
                  </a:prstClr>
                </a:solidFill>
              </a:rPr>
              <a:pPr/>
              <a:t>24/11/2017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54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190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094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035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16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178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35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842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680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solidFill>
                  <a:prstClr val="black">
                    <a:tint val="75000"/>
                  </a:prstClr>
                </a:solidFill>
              </a:rPr>
              <a:pPr/>
              <a:t>24/11/2017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61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764C63-412E-474A-A23C-604CF469106D}" type="datetimeFigureOut">
              <a:rPr lang="en-GB" smtClean="0"/>
              <a:t>24/11/2017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885951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solidFill>
                  <a:prstClr val="black">
                    <a:tint val="75000"/>
                  </a:prstClr>
                </a:solidFill>
              </a:rPr>
              <a:pPr/>
              <a:t>24/11/2017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569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solidFill>
                  <a:prstClr val="black">
                    <a:tint val="75000"/>
                  </a:prstClr>
                </a:solidFill>
              </a:rPr>
              <a:pPr/>
              <a:t>24/11/2017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943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912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solidFill>
                  <a:prstClr val="black">
                    <a:tint val="75000"/>
                  </a:prstClr>
                </a:solidFill>
              </a:rPr>
              <a:pPr/>
              <a:t>24/11/2017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766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550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solidFill>
                  <a:prstClr val="black">
                    <a:tint val="75000"/>
                  </a:prstClr>
                </a:solidFill>
              </a:rPr>
              <a:pPr/>
              <a:t>24/11/2017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64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764C63-412E-474A-A23C-604CF469106D}" type="datetimeFigureOut">
              <a:rPr lang="en-GB" smtClean="0"/>
              <a:t>24/11/2017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127392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64C63-412E-474A-A23C-604CF469106D}" type="datetimeFigureOut">
              <a:rPr lang="en-GB" smtClean="0"/>
              <a:t>24/11/2017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157349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64C63-412E-474A-A23C-604CF469106D}" type="datetimeFigureOut">
              <a:rPr lang="en-GB" smtClean="0"/>
              <a:t>24/11/2017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310619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764C63-412E-474A-A23C-604CF469106D}" type="datetimeFigureOut">
              <a:rPr lang="en-GB" smtClean="0"/>
              <a:t>24/11/2017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81C45-2004-4FEA-A8DC-C5EFC9258BBB}" type="slidenum">
              <a:rPr lang="en-GB" smtClean="0"/>
              <a:t>‹#›</a:t>
            </a:fld>
            <a:endParaRPr lang="en-GB"/>
          </a:p>
        </p:txBody>
      </p:sp>
    </p:spTree>
    <p:extLst>
      <p:ext uri="{BB962C8B-B14F-4D97-AF65-F5344CB8AC3E}">
        <p14:creationId xmlns:p14="http://schemas.microsoft.com/office/powerpoint/2010/main" val="159399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64C63-412E-474A-A23C-604CF469106D}" type="datetimeFigureOut">
              <a:rPr lang="en-GB" smtClean="0"/>
              <a:t>24/11/2017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81C45-2004-4FEA-A8DC-C5EFC9258BBB}" type="slidenum">
              <a:rPr lang="en-GB" smtClean="0"/>
              <a:t>‹#›</a:t>
            </a:fld>
            <a:endParaRPr lang="en-GB"/>
          </a:p>
        </p:txBody>
      </p:sp>
    </p:spTree>
    <p:extLst>
      <p:ext uri="{BB962C8B-B14F-4D97-AF65-F5344CB8AC3E}">
        <p14:creationId xmlns:p14="http://schemas.microsoft.com/office/powerpoint/2010/main" val="1691913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6A5A77A-91C6-0946-A8E3-AA51554AE327}" type="datetime1">
              <a:rPr lang="en-GB" smtClean="0">
                <a:solidFill>
                  <a:prstClr val="black">
                    <a:tint val="75000"/>
                  </a:prstClr>
                </a:solidFill>
              </a:rPr>
              <a:pPr defTabSz="457200"/>
              <a:t>24/11/2017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rPr>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0CF922-CD15-2B46-8BE2-C98E4FA1F96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6903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6A5A77A-91C6-0946-A8E3-AA51554AE327}" type="datetime1">
              <a:rPr lang="en-GB" smtClean="0">
                <a:solidFill>
                  <a:prstClr val="black">
                    <a:tint val="75000"/>
                  </a:prstClr>
                </a:solidFill>
              </a:rPr>
              <a:pPr defTabSz="457200"/>
              <a:t>24/11/2017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rPr>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0CF922-CD15-2B46-8BE2-C98E4FA1F96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3281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6A5A77A-91C6-0946-A8E3-AA51554AE327}" type="datetime1">
              <a:rPr lang="en-GB" smtClean="0">
                <a:solidFill>
                  <a:prstClr val="black">
                    <a:tint val="75000"/>
                  </a:prstClr>
                </a:solidFill>
              </a:rPr>
              <a:pPr defTabSz="457200"/>
              <a:t>24/11/2017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rPr>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0CF922-CD15-2B46-8BE2-C98E4FA1F96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6602131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6A5A77A-91C6-0946-A8E3-AA51554AE327}" type="datetime1">
              <a:rPr lang="en-GB" smtClean="0">
                <a:solidFill>
                  <a:prstClr val="black">
                    <a:tint val="75000"/>
                  </a:prstClr>
                </a:solidFill>
              </a:rPr>
              <a:pPr defTabSz="457200"/>
              <a:t>24/11/2017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rPr>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0CF922-CD15-2B46-8BE2-C98E4FA1F96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544342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V73GQ_5ZU" TargetMode="External"/><Relationship Id="rId2" Type="http://schemas.openxmlformats.org/officeDocument/2006/relationships/hyperlink" Target="https://www.youtube.com/watch?v=Vj1e91EutJo"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604" y="1268760"/>
            <a:ext cx="7772400" cy="1470025"/>
          </a:xfrm>
        </p:spPr>
        <p:txBody>
          <a:bodyPr>
            <a:normAutofit fontScale="90000"/>
          </a:bodyPr>
          <a:lstStyle/>
          <a:p>
            <a:r>
              <a:rPr lang="en-GB" dirty="0" smtClean="0">
                <a:latin typeface="Comic Sans MS" panose="030F0702030302020204" pitchFamily="66" charset="0"/>
              </a:rPr>
              <a:t>What does LGBT mean?</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What is homophobic, </a:t>
            </a:r>
            <a:r>
              <a:rPr lang="en-GB" dirty="0" err="1" smtClean="0">
                <a:latin typeface="Comic Sans MS" panose="030F0702030302020204" pitchFamily="66" charset="0"/>
              </a:rPr>
              <a:t>biphobic</a:t>
            </a:r>
            <a:r>
              <a:rPr lang="en-GB" dirty="0" smtClean="0">
                <a:latin typeface="Comic Sans MS" panose="030F0702030302020204" pitchFamily="66" charset="0"/>
              </a:rPr>
              <a:t> and transphobic bullying?</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What is Stonewall?</a:t>
            </a: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729" y="4005064"/>
            <a:ext cx="65341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630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8229600" cy="1143000"/>
          </a:xfrm>
        </p:spPr>
        <p:txBody>
          <a:bodyPr>
            <a:noAutofit/>
          </a:bodyPr>
          <a:lstStyle/>
          <a:p>
            <a:pPr algn="l"/>
            <a:r>
              <a:rPr lang="en-GB" sz="2800" dirty="0" smtClean="0">
                <a:latin typeface="Comic Sans MS" panose="030F0702030302020204" pitchFamily="66" charset="0"/>
              </a:rPr>
              <a:t>Every year, Stonewall encourages sports teams to wear rainbow laces</a:t>
            </a:r>
            <a:endParaRPr lang="en-GB" sz="2800" dirty="0">
              <a:latin typeface="Comic Sans MS" panose="030F0702030302020204" pitchFamily="66" charset="0"/>
            </a:endParaRPr>
          </a:p>
        </p:txBody>
      </p:sp>
      <p:sp>
        <p:nvSpPr>
          <p:cNvPr id="8" name="Content Placeholder 7"/>
          <p:cNvSpPr>
            <a:spLocks noGrp="1"/>
          </p:cNvSpPr>
          <p:nvPr>
            <p:ph sz="half" idx="1"/>
          </p:nvPr>
        </p:nvSpPr>
        <p:spPr>
          <a:xfrm>
            <a:off x="0" y="1052736"/>
            <a:ext cx="4464496" cy="5904656"/>
          </a:xfrm>
        </p:spPr>
        <p:txBody>
          <a:bodyPr>
            <a:normAutofit fontScale="62500" lnSpcReduction="20000"/>
          </a:bodyPr>
          <a:lstStyle/>
          <a:p>
            <a:pPr fontAlgn="base"/>
            <a:r>
              <a:rPr lang="en-GB" dirty="0" smtClean="0">
                <a:latin typeface="Comic Sans MS" panose="030F0702030302020204" pitchFamily="66" charset="0"/>
              </a:rPr>
              <a:t>The campaign aims to show that everyone should be accepted without exception, in every area of life</a:t>
            </a:r>
          </a:p>
          <a:p>
            <a:pPr fontAlgn="base"/>
            <a:r>
              <a:rPr lang="en-GB" dirty="0" smtClean="0">
                <a:latin typeface="Comic Sans MS" panose="030F0702030302020204" pitchFamily="66" charset="0"/>
              </a:rPr>
              <a:t>The </a:t>
            </a:r>
            <a:r>
              <a:rPr lang="en-GB" dirty="0">
                <a:latin typeface="Comic Sans MS" panose="030F0702030302020204" pitchFamily="66" charset="0"/>
              </a:rPr>
              <a:t>campaign </a:t>
            </a:r>
            <a:r>
              <a:rPr lang="en-GB" dirty="0" smtClean="0">
                <a:latin typeface="Comic Sans MS" panose="030F0702030302020204" pitchFamily="66" charset="0"/>
              </a:rPr>
              <a:t>takes </a:t>
            </a:r>
            <a:r>
              <a:rPr lang="en-GB" dirty="0">
                <a:latin typeface="Comic Sans MS" panose="030F0702030302020204" pitchFamily="66" charset="0"/>
              </a:rPr>
              <a:t>place from 24th November until 3rd December this year, with </a:t>
            </a:r>
            <a:r>
              <a:rPr lang="en-GB" b="1" dirty="0" smtClean="0">
                <a:latin typeface="Comic Sans MS" panose="030F0702030302020204" pitchFamily="66" charset="0"/>
              </a:rPr>
              <a:t>Liverpool </a:t>
            </a:r>
            <a:r>
              <a:rPr lang="en-GB" dirty="0" smtClean="0">
                <a:latin typeface="Comic Sans MS" panose="030F0702030302020204" pitchFamily="66" charset="0"/>
              </a:rPr>
              <a:t>set </a:t>
            </a:r>
            <a:r>
              <a:rPr lang="en-GB" dirty="0">
                <a:latin typeface="Comic Sans MS" panose="030F0702030302020204" pitchFamily="66" charset="0"/>
              </a:rPr>
              <a:t>to show their support before and during the match against </a:t>
            </a:r>
            <a:r>
              <a:rPr lang="en-GB" b="1" dirty="0">
                <a:latin typeface="Comic Sans MS" panose="030F0702030302020204" pitchFamily="66" charset="0"/>
              </a:rPr>
              <a:t>Chelsea</a:t>
            </a:r>
            <a:r>
              <a:rPr lang="en-GB" dirty="0">
                <a:latin typeface="Comic Sans MS" panose="030F0702030302020204" pitchFamily="66" charset="0"/>
              </a:rPr>
              <a:t> at </a:t>
            </a:r>
            <a:r>
              <a:rPr lang="en-GB" dirty="0" err="1" smtClean="0">
                <a:latin typeface="Comic Sans MS" panose="030F0702030302020204" pitchFamily="66" charset="0"/>
              </a:rPr>
              <a:t>Anfield</a:t>
            </a:r>
            <a:r>
              <a:rPr lang="en-GB" dirty="0">
                <a:latin typeface="Comic Sans MS" panose="030F0702030302020204" pitchFamily="66" charset="0"/>
              </a:rPr>
              <a:t> </a:t>
            </a:r>
            <a:r>
              <a:rPr lang="en-GB" dirty="0" smtClean="0">
                <a:latin typeface="Comic Sans MS" panose="030F0702030302020204" pitchFamily="66" charset="0"/>
              </a:rPr>
              <a:t>– </a:t>
            </a:r>
            <a:r>
              <a:rPr lang="en-GB" b="1" dirty="0" smtClean="0">
                <a:latin typeface="Comic Sans MS" panose="030F0702030302020204" pitchFamily="66" charset="0"/>
              </a:rPr>
              <a:t>25</a:t>
            </a:r>
            <a:r>
              <a:rPr lang="en-GB" b="1" baseline="30000" dirty="0" smtClean="0">
                <a:latin typeface="Comic Sans MS" panose="030F0702030302020204" pitchFamily="66" charset="0"/>
              </a:rPr>
              <a:t>th</a:t>
            </a:r>
            <a:r>
              <a:rPr lang="en-GB" b="1" dirty="0" smtClean="0">
                <a:latin typeface="Comic Sans MS" panose="030F0702030302020204" pitchFamily="66" charset="0"/>
              </a:rPr>
              <a:t> November 2017</a:t>
            </a:r>
            <a:endParaRPr lang="en-GB" b="1" dirty="0">
              <a:latin typeface="Comic Sans MS" panose="030F0702030302020204" pitchFamily="66" charset="0"/>
            </a:endParaRPr>
          </a:p>
          <a:p>
            <a:pPr fontAlgn="base"/>
            <a:r>
              <a:rPr lang="en-GB" dirty="0">
                <a:latin typeface="Comic Sans MS" panose="030F0702030302020204" pitchFamily="66" charset="0"/>
              </a:rPr>
              <a:t>The captain will be wearing a rainbow armband and players will be wearing rainbow laces - </a:t>
            </a:r>
            <a:r>
              <a:rPr lang="en-GB" dirty="0" smtClean="0">
                <a:latin typeface="Comic Sans MS" panose="030F0702030302020204" pitchFamily="66" charset="0"/>
              </a:rPr>
              <a:t>there </a:t>
            </a:r>
            <a:r>
              <a:rPr lang="en-GB" dirty="0">
                <a:latin typeface="Comic Sans MS" panose="030F0702030302020204" pitchFamily="66" charset="0"/>
              </a:rPr>
              <a:t>will also be a rainbow flag carried on to the </a:t>
            </a:r>
            <a:r>
              <a:rPr lang="en-GB" dirty="0" smtClean="0">
                <a:latin typeface="Comic Sans MS" panose="030F0702030302020204" pitchFamily="66" charset="0"/>
              </a:rPr>
              <a:t>pitch.</a:t>
            </a:r>
          </a:p>
          <a:p>
            <a:pPr fontAlgn="base"/>
            <a:r>
              <a:rPr lang="en-GB" dirty="0" smtClean="0">
                <a:latin typeface="Comic Sans MS" panose="030F0702030302020204" pitchFamily="66" charset="0"/>
              </a:rPr>
              <a:t>Simon </a:t>
            </a:r>
            <a:r>
              <a:rPr lang="en-GB" dirty="0">
                <a:latin typeface="Comic Sans MS" panose="030F0702030302020204" pitchFamily="66" charset="0"/>
              </a:rPr>
              <a:t>Thornton, Equality &amp; Diversity Officer at Liverpool FC, commented: </a:t>
            </a:r>
            <a:r>
              <a:rPr lang="en-GB" i="1" dirty="0">
                <a:latin typeface="Comic Sans MS" panose="030F0702030302020204" pitchFamily="66" charset="0"/>
              </a:rPr>
              <a:t>“We are proud to be supporting the Rainbow Laces campaign again this year and helping to promote inclusion, equality and diversity in sport. This is something that the Club is really passionate about and continues to work hard at making advances in.” </a:t>
            </a:r>
            <a:endParaRPr lang="en-GB" i="1" dirty="0" smtClean="0">
              <a:latin typeface="Comic Sans MS" panose="030F0702030302020204" pitchFamily="66" charset="0"/>
            </a:endParaRPr>
          </a:p>
          <a:p>
            <a:pPr marL="0" indent="0">
              <a:buNone/>
            </a:pP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221088"/>
            <a:ext cx="4626619" cy="249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5" y="620687"/>
            <a:ext cx="2466379" cy="138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3081" y="2060848"/>
            <a:ext cx="3672408" cy="2065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607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prstClr val="white"/>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11</a:t>
            </a:fld>
            <a:endParaRPr lang="en-US" sz="1000" dirty="0">
              <a:solidFill>
                <a:srgbClr val="FFFFFF"/>
              </a:solidFill>
              <a:latin typeface="Arial"/>
              <a:cs typeface="Arial"/>
            </a:endParaRPr>
          </a:p>
        </p:txBody>
      </p:sp>
      <p:sp>
        <p:nvSpPr>
          <p:cNvPr id="8" name="TextBox 7"/>
          <p:cNvSpPr txBox="1"/>
          <p:nvPr/>
        </p:nvSpPr>
        <p:spPr>
          <a:xfrm>
            <a:off x="355600" y="735217"/>
            <a:ext cx="8501062" cy="5186035"/>
          </a:xfrm>
          <a:prstGeom prst="rect">
            <a:avLst/>
          </a:prstGeom>
          <a:noFill/>
        </p:spPr>
        <p:txBody>
          <a:bodyPr wrap="square" rtlCol="0">
            <a:spAutoFit/>
          </a:bodyPr>
          <a:lstStyle/>
          <a:p>
            <a:pPr defTabSz="457200">
              <a:lnSpc>
                <a:spcPts val="2700"/>
              </a:lnSpc>
            </a:pPr>
            <a:r>
              <a:rPr lang="en-US" sz="2400" b="1" dirty="0">
                <a:solidFill>
                  <a:srgbClr val="FF0000"/>
                </a:solidFill>
                <a:latin typeface="Comic Sans MS" panose="030F0702030302020204" pitchFamily="66" charset="0"/>
                <a:cs typeface="Arial" panose="020B0604020202020204" pitchFamily="34" charset="0"/>
              </a:rPr>
              <a:t>WHAT CAN WE ALL DO?</a:t>
            </a:r>
          </a:p>
          <a:p>
            <a:pPr defTabSz="457200">
              <a:lnSpc>
                <a:spcPts val="2700"/>
              </a:lnSpc>
            </a:pPr>
            <a:endParaRPr lang="en-US" sz="2000" dirty="0">
              <a:solidFill>
                <a:prstClr val="black"/>
              </a:solidFill>
              <a:latin typeface="Comic Sans MS" panose="030F0702030302020204" pitchFamily="66" charset="0"/>
              <a:cs typeface="Arial" panose="020B0604020202020204" pitchFamily="34" charset="0"/>
            </a:endParaRPr>
          </a:p>
          <a:p>
            <a:pPr marL="342900" indent="-342900" defTabSz="457200">
              <a:buFont typeface="Arial" panose="020B0604020202020204" pitchFamily="34" charset="0"/>
              <a:buChar char="•"/>
            </a:pPr>
            <a:r>
              <a:rPr lang="en-GB" sz="2600" b="1" dirty="0">
                <a:solidFill>
                  <a:prstClr val="black"/>
                </a:solidFill>
                <a:latin typeface="Comic Sans MS" panose="030F0702030302020204" pitchFamily="66" charset="0"/>
                <a:cs typeface="Arial" panose="020B0604020202020204" pitchFamily="34" charset="0"/>
              </a:rPr>
              <a:t>Hear</a:t>
            </a:r>
            <a:r>
              <a:rPr lang="en-GB" sz="2600" dirty="0">
                <a:solidFill>
                  <a:prstClr val="black"/>
                </a:solidFill>
                <a:latin typeface="Comic Sans MS" panose="030F0702030302020204" pitchFamily="66" charset="0"/>
                <a:cs typeface="Arial" panose="020B0604020202020204" pitchFamily="34" charset="0"/>
              </a:rPr>
              <a:t>, don’t just listen to what people say and tell you</a:t>
            </a:r>
          </a:p>
          <a:p>
            <a:pPr marL="342900" indent="-342900" defTabSz="457200">
              <a:buFont typeface="Arial" panose="020B0604020202020204" pitchFamily="34" charset="0"/>
              <a:buChar char="•"/>
            </a:pPr>
            <a:r>
              <a:rPr lang="en-GB" sz="2600" b="1" dirty="0">
                <a:solidFill>
                  <a:prstClr val="black"/>
                </a:solidFill>
                <a:latin typeface="Comic Sans MS" panose="030F0702030302020204" pitchFamily="66" charset="0"/>
                <a:cs typeface="Arial" panose="020B0604020202020204" pitchFamily="34" charset="0"/>
              </a:rPr>
              <a:t>Respect</a:t>
            </a:r>
            <a:r>
              <a:rPr lang="en-GB" sz="2600" dirty="0">
                <a:solidFill>
                  <a:prstClr val="black"/>
                </a:solidFill>
                <a:latin typeface="Comic Sans MS" panose="030F0702030302020204" pitchFamily="66" charset="0"/>
                <a:cs typeface="Arial" panose="020B0604020202020204" pitchFamily="34" charset="0"/>
              </a:rPr>
              <a:t> every persons right to privacy </a:t>
            </a:r>
          </a:p>
          <a:p>
            <a:pPr marL="342900" indent="-342900" defTabSz="457200">
              <a:buFont typeface="Arial" panose="020B0604020202020204" pitchFamily="34" charset="0"/>
              <a:buChar char="•"/>
            </a:pPr>
            <a:r>
              <a:rPr lang="en-GB" sz="2600" b="1" dirty="0">
                <a:solidFill>
                  <a:prstClr val="black"/>
                </a:solidFill>
                <a:latin typeface="Comic Sans MS" panose="030F0702030302020204" pitchFamily="66" charset="0"/>
                <a:cs typeface="Arial" panose="020B0604020202020204" pitchFamily="34" charset="0"/>
              </a:rPr>
              <a:t>Ask</a:t>
            </a:r>
            <a:r>
              <a:rPr lang="en-GB" sz="2600" dirty="0">
                <a:solidFill>
                  <a:prstClr val="black"/>
                </a:solidFill>
                <a:latin typeface="Comic Sans MS" panose="030F0702030302020204" pitchFamily="66" charset="0"/>
                <a:cs typeface="Arial" panose="020B0604020202020204" pitchFamily="34" charset="0"/>
              </a:rPr>
              <a:t> how a person would like to be referred to and follow their wishes</a:t>
            </a:r>
          </a:p>
          <a:p>
            <a:pPr marL="342900" indent="-342900" defTabSz="457200">
              <a:buFont typeface="Arial" panose="020B0604020202020204" pitchFamily="34" charset="0"/>
              <a:buChar char="•"/>
            </a:pPr>
            <a:r>
              <a:rPr lang="en-GB" sz="2600" b="1" dirty="0">
                <a:solidFill>
                  <a:prstClr val="black"/>
                </a:solidFill>
                <a:latin typeface="Comic Sans MS" panose="030F0702030302020204" pitchFamily="66" charset="0"/>
                <a:cs typeface="Arial" panose="020B0604020202020204" pitchFamily="34" charset="0"/>
              </a:rPr>
              <a:t>Think</a:t>
            </a:r>
            <a:r>
              <a:rPr lang="en-GB" sz="2600" dirty="0">
                <a:solidFill>
                  <a:prstClr val="black"/>
                </a:solidFill>
                <a:latin typeface="Comic Sans MS" panose="030F0702030302020204" pitchFamily="66" charset="0"/>
                <a:cs typeface="Arial" panose="020B0604020202020204" pitchFamily="34" charset="0"/>
              </a:rPr>
              <a:t> about what you’re saying, if you think it’s offensive, don’t say it!</a:t>
            </a:r>
          </a:p>
          <a:p>
            <a:pPr marL="342900" indent="-342900" defTabSz="457200">
              <a:buFont typeface="Arial" panose="020B0604020202020204" pitchFamily="34" charset="0"/>
              <a:buChar char="•"/>
            </a:pPr>
            <a:r>
              <a:rPr lang="en-GB" sz="2600" b="1" dirty="0">
                <a:solidFill>
                  <a:prstClr val="black"/>
                </a:solidFill>
                <a:latin typeface="Comic Sans MS" panose="030F0702030302020204" pitchFamily="66" charset="0"/>
                <a:cs typeface="Arial" panose="020B0604020202020204" pitchFamily="34" charset="0"/>
              </a:rPr>
              <a:t>Don’t </a:t>
            </a:r>
            <a:r>
              <a:rPr lang="en-GB" sz="2600" dirty="0">
                <a:solidFill>
                  <a:prstClr val="black"/>
                </a:solidFill>
                <a:latin typeface="Comic Sans MS" panose="030F0702030302020204" pitchFamily="66" charset="0"/>
                <a:cs typeface="Arial" panose="020B0604020202020204" pitchFamily="34" charset="0"/>
              </a:rPr>
              <a:t>ask too many questions, especially not personal ones</a:t>
            </a:r>
          </a:p>
          <a:p>
            <a:pPr marL="342900" indent="-342900" defTabSz="457200">
              <a:buFont typeface="Arial" panose="020B0604020202020204" pitchFamily="34" charset="0"/>
              <a:buChar char="•"/>
            </a:pPr>
            <a:r>
              <a:rPr lang="en-GB" sz="2600" b="1" dirty="0">
                <a:solidFill>
                  <a:prstClr val="black"/>
                </a:solidFill>
                <a:latin typeface="Comic Sans MS" panose="030F0702030302020204" pitchFamily="66" charset="0"/>
                <a:cs typeface="Arial" panose="020B0604020202020204" pitchFamily="34" charset="0"/>
              </a:rPr>
              <a:t>Report </a:t>
            </a:r>
            <a:r>
              <a:rPr lang="en-GB" sz="2600" dirty="0">
                <a:solidFill>
                  <a:prstClr val="black"/>
                </a:solidFill>
                <a:latin typeface="Comic Sans MS" panose="030F0702030302020204" pitchFamily="66" charset="0"/>
                <a:cs typeface="Arial" panose="020B0604020202020204" pitchFamily="34" charset="0"/>
              </a:rPr>
              <a:t>incidents of bullying, even if they didn’t happen to </a:t>
            </a:r>
            <a:r>
              <a:rPr lang="en-GB" sz="2600" dirty="0" smtClean="0">
                <a:solidFill>
                  <a:prstClr val="black"/>
                </a:solidFill>
                <a:latin typeface="Comic Sans MS" panose="030F0702030302020204" pitchFamily="66" charset="0"/>
                <a:cs typeface="Arial" panose="020B0604020202020204" pitchFamily="34" charset="0"/>
              </a:rPr>
              <a:t>you – to </a:t>
            </a:r>
            <a:r>
              <a:rPr lang="en-GB" sz="2600" dirty="0" err="1" smtClean="0">
                <a:solidFill>
                  <a:prstClr val="black"/>
                </a:solidFill>
                <a:latin typeface="Comic Sans MS" panose="030F0702030302020204" pitchFamily="66" charset="0"/>
                <a:cs typeface="Arial" panose="020B0604020202020204" pitchFamily="34" charset="0"/>
              </a:rPr>
              <a:t>HoH</a:t>
            </a:r>
            <a:r>
              <a:rPr lang="en-GB" sz="2600" dirty="0" smtClean="0">
                <a:solidFill>
                  <a:prstClr val="black"/>
                </a:solidFill>
                <a:latin typeface="Comic Sans MS" panose="030F0702030302020204" pitchFamily="66" charset="0"/>
                <a:cs typeface="Arial" panose="020B0604020202020204" pitchFamily="34" charset="0"/>
              </a:rPr>
              <a:t>, tutors, Mr Mann etc…</a:t>
            </a:r>
            <a:endParaRPr lang="en-GB" sz="2600" dirty="0">
              <a:solidFill>
                <a:prstClr val="black"/>
              </a:solidFill>
              <a:latin typeface="Comic Sans MS" panose="030F0702030302020204" pitchFamily="66"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259" y="116632"/>
            <a:ext cx="1294903" cy="1131090"/>
          </a:xfrm>
          <a:prstGeom prst="rect">
            <a:avLst/>
          </a:prstGeom>
        </p:spPr>
      </p:pic>
      <p:sp>
        <p:nvSpPr>
          <p:cNvPr id="2" name="TextBox 1"/>
          <p:cNvSpPr txBox="1"/>
          <p:nvPr/>
        </p:nvSpPr>
        <p:spPr>
          <a:xfrm>
            <a:off x="0" y="6021288"/>
            <a:ext cx="9108504" cy="523220"/>
          </a:xfrm>
          <a:prstGeom prst="rect">
            <a:avLst/>
          </a:prstGeom>
          <a:solidFill>
            <a:srgbClr val="FFFF00"/>
          </a:solidFill>
        </p:spPr>
        <p:txBody>
          <a:bodyPr wrap="square" rtlCol="0">
            <a:spAutoFit/>
          </a:bodyPr>
          <a:lstStyle/>
          <a:p>
            <a:pPr algn="ctr"/>
            <a:r>
              <a:rPr lang="en-GB" sz="2800" dirty="0" smtClean="0">
                <a:latin typeface="Comic Sans MS" panose="030F0702030302020204" pitchFamily="66" charset="0"/>
              </a:rPr>
              <a:t>Remember – discrimination is against the law! </a:t>
            </a:r>
            <a:endParaRPr lang="en-GB" sz="2800" dirty="0">
              <a:latin typeface="Comic Sans MS" panose="030F0702030302020204" pitchFamily="66" charset="0"/>
            </a:endParaRPr>
          </a:p>
        </p:txBody>
      </p:sp>
    </p:spTree>
    <p:extLst>
      <p:ext uri="{BB962C8B-B14F-4D97-AF65-F5344CB8AC3E}">
        <p14:creationId xmlns:p14="http://schemas.microsoft.com/office/powerpoint/2010/main" val="148408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319" y="1262306"/>
            <a:ext cx="8229600" cy="4525963"/>
          </a:xfrm>
        </p:spPr>
        <p:txBody>
          <a:bodyPr/>
          <a:lstStyle/>
          <a:p>
            <a:r>
              <a:rPr lang="en-GB" dirty="0" smtClean="0">
                <a:latin typeface="Comic Sans MS" panose="030F0702030302020204" pitchFamily="66" charset="0"/>
              </a:rPr>
              <a:t>Look out for the E Team and Sixth Form raising awareness and organising campaigns on behalf of Stonewall. To get involved – speak to an E Team member or Miss </a:t>
            </a:r>
            <a:r>
              <a:rPr lang="en-GB" dirty="0" err="1" smtClean="0">
                <a:latin typeface="Comic Sans MS" panose="030F0702030302020204" pitchFamily="66" charset="0"/>
              </a:rPr>
              <a:t>Netto</a:t>
            </a:r>
            <a:endParaRPr lang="en-GB" dirty="0">
              <a:latin typeface="Comic Sans MS" panose="030F0702030302020204" pitchFamily="66"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16632"/>
            <a:ext cx="12922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221088"/>
            <a:ext cx="44767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512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prstClr val="white"/>
                </a:solidFill>
                <a:latin typeface="Arial"/>
                <a:cs typeface="Arial"/>
              </a:rPr>
              <a:t>Anti-bullying Week 13 –17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13</a:t>
            </a:fld>
            <a:endParaRPr lang="en-US" sz="1000" dirty="0">
              <a:solidFill>
                <a:srgbClr val="FFFFFF"/>
              </a:solidFill>
              <a:latin typeface="Arial"/>
              <a:cs typeface="Arial"/>
            </a:endParaRPr>
          </a:p>
        </p:txBody>
      </p:sp>
      <p:sp>
        <p:nvSpPr>
          <p:cNvPr id="8" name="TextBox 7"/>
          <p:cNvSpPr txBox="1"/>
          <p:nvPr/>
        </p:nvSpPr>
        <p:spPr>
          <a:xfrm>
            <a:off x="355600" y="735217"/>
            <a:ext cx="8501062" cy="1292662"/>
          </a:xfrm>
          <a:prstGeom prst="rect">
            <a:avLst/>
          </a:prstGeom>
          <a:noFill/>
        </p:spPr>
        <p:txBody>
          <a:bodyPr wrap="square" rtlCol="0">
            <a:spAutoFit/>
          </a:bodyPr>
          <a:lstStyle/>
          <a:p>
            <a:pPr defTabSz="457200"/>
            <a:r>
              <a:rPr lang="en-GB" sz="2600" b="1" i="1" dirty="0">
                <a:solidFill>
                  <a:prstClr val="black"/>
                </a:solidFill>
                <a:latin typeface="Arial" panose="020B0604020202020204" pitchFamily="34" charset="0"/>
                <a:cs typeface="Arial" panose="020B0604020202020204" pitchFamily="34" charset="0"/>
              </a:rPr>
              <a:t>Finally, </a:t>
            </a:r>
            <a:r>
              <a:rPr lang="en-GB" sz="2600" b="1" dirty="0">
                <a:solidFill>
                  <a:prstClr val="black"/>
                </a:solidFill>
                <a:latin typeface="Arial" panose="020B0604020202020204" pitchFamily="34" charset="0"/>
                <a:cs typeface="Arial" panose="020B0604020202020204" pitchFamily="34" charset="0"/>
              </a:rPr>
              <a:t>Be</a:t>
            </a:r>
            <a:r>
              <a:rPr lang="en-GB" sz="2600" dirty="0">
                <a:solidFill>
                  <a:prstClr val="black"/>
                </a:solidFill>
                <a:latin typeface="Arial" panose="020B0604020202020204" pitchFamily="34" charset="0"/>
                <a:cs typeface="Arial" panose="020B0604020202020204" pitchFamily="34" charset="0"/>
              </a:rPr>
              <a:t> an ally – </a:t>
            </a:r>
          </a:p>
          <a:p>
            <a:pPr defTabSz="457200"/>
            <a:r>
              <a:rPr lang="en-GB" sz="2600" dirty="0">
                <a:solidFill>
                  <a:prstClr val="black"/>
                </a:solidFill>
                <a:latin typeface="Arial" panose="020B0604020202020204" pitchFamily="34" charset="0"/>
                <a:cs typeface="Arial" panose="020B0604020202020204" pitchFamily="34" charset="0"/>
              </a:rPr>
              <a:t>#comeoutforlgbt </a:t>
            </a:r>
          </a:p>
          <a:p>
            <a:pPr defTabSz="457200"/>
            <a:endParaRPr lang="en-GB" sz="2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259" y="320339"/>
            <a:ext cx="1294903" cy="1131090"/>
          </a:xfrm>
          <a:prstGeom prst="rect">
            <a:avLst/>
          </a:prstGeom>
        </p:spPr>
      </p:pic>
      <p:pic>
        <p:nvPicPr>
          <p:cNvPr id="2" name="Picture 1"/>
          <p:cNvPicPr>
            <a:picLocks noChangeAspect="1"/>
          </p:cNvPicPr>
          <p:nvPr/>
        </p:nvPicPr>
        <p:blipFill>
          <a:blip r:embed="rId4"/>
          <a:stretch>
            <a:fillRect/>
          </a:stretch>
        </p:blipFill>
        <p:spPr>
          <a:xfrm>
            <a:off x="355600" y="1654882"/>
            <a:ext cx="5773057" cy="4143100"/>
          </a:xfrm>
          <a:prstGeom prst="rect">
            <a:avLst/>
          </a:prstGeom>
        </p:spPr>
      </p:pic>
      <p:sp>
        <p:nvSpPr>
          <p:cNvPr id="3" name="Rectangle 2"/>
          <p:cNvSpPr/>
          <p:nvPr/>
        </p:nvSpPr>
        <p:spPr>
          <a:xfrm>
            <a:off x="6205268" y="1818069"/>
            <a:ext cx="2732314" cy="3970318"/>
          </a:xfrm>
          <a:prstGeom prst="rect">
            <a:avLst/>
          </a:prstGeom>
        </p:spPr>
        <p:txBody>
          <a:bodyPr wrap="square">
            <a:spAutoFit/>
          </a:bodyPr>
          <a:lstStyle/>
          <a:p>
            <a:pPr defTabSz="457200"/>
            <a:r>
              <a:rPr lang="en-GB" dirty="0">
                <a:solidFill>
                  <a:prstClr val="black"/>
                </a:solidFill>
                <a:latin typeface="Arial" panose="020B0604020202020204" pitchFamily="34" charset="0"/>
                <a:cs typeface="Arial" panose="020B0604020202020204" pitchFamily="34" charset="0"/>
              </a:rPr>
              <a:t>“I hope people realise that standing up for rights – not just LGBT rights but human rights in general – is just common sense, part of common decency.</a:t>
            </a:r>
          </a:p>
          <a:p>
            <a:pPr defTabSz="457200"/>
            <a:r>
              <a:rPr lang="en-GB" dirty="0">
                <a:solidFill>
                  <a:prstClr val="black"/>
                </a:solidFill>
                <a:latin typeface="Arial" panose="020B0604020202020204" pitchFamily="34" charset="0"/>
                <a:cs typeface="Arial" panose="020B0604020202020204" pitchFamily="34" charset="0"/>
              </a:rPr>
              <a:t>It’s not enough that just one group gets what they need. Equality can’t leave anyone behind”.</a:t>
            </a:r>
          </a:p>
          <a:p>
            <a:pPr defTabSz="457200"/>
            <a:endParaRPr lang="en-GB" dirty="0">
              <a:solidFill>
                <a:prstClr val="black"/>
              </a:solidFill>
              <a:latin typeface="Arial" panose="020B0604020202020204" pitchFamily="34" charset="0"/>
              <a:cs typeface="Arial" panose="020B0604020202020204" pitchFamily="34" charset="0"/>
            </a:endParaRPr>
          </a:p>
          <a:p>
            <a:pPr defTabSz="457200"/>
            <a:r>
              <a:rPr lang="en-GB" b="1" dirty="0">
                <a:solidFill>
                  <a:prstClr val="black"/>
                </a:solidFill>
                <a:latin typeface="Arial" panose="020B0604020202020204" pitchFamily="34" charset="0"/>
                <a:cs typeface="Arial" panose="020B0604020202020204" pitchFamily="34" charset="0"/>
              </a:rPr>
              <a:t>Owl Fisher </a:t>
            </a:r>
          </a:p>
          <a:p>
            <a:pPr defTabSz="457200"/>
            <a:r>
              <a:rPr lang="en-GB" b="1" dirty="0">
                <a:solidFill>
                  <a:prstClr val="black"/>
                </a:solidFill>
                <a:latin typeface="Arial" panose="020B0604020202020204" pitchFamily="34" charset="0"/>
                <a:cs typeface="Arial" panose="020B0604020202020204" pitchFamily="34" charset="0"/>
              </a:rPr>
              <a:t>(right of image)</a:t>
            </a:r>
          </a:p>
        </p:txBody>
      </p:sp>
    </p:spTree>
    <p:extLst>
      <p:ext uri="{BB962C8B-B14F-4D97-AF65-F5344CB8AC3E}">
        <p14:creationId xmlns:p14="http://schemas.microsoft.com/office/powerpoint/2010/main" val="134662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prstClr val="white"/>
                </a:solidFill>
                <a:latin typeface="Arial"/>
                <a:cs typeface="Arial"/>
              </a:rPr>
              <a:t>Anti-bullying Week 13</a:t>
            </a:r>
            <a:r>
              <a:rPr lang="en-US" sz="1000" baseline="30000" dirty="0">
                <a:solidFill>
                  <a:prstClr val="white"/>
                </a:solidFill>
                <a:latin typeface="Arial"/>
                <a:cs typeface="Arial"/>
              </a:rPr>
              <a:t> </a:t>
            </a:r>
            <a:r>
              <a:rPr lang="en-US" sz="1000" dirty="0">
                <a:solidFill>
                  <a:prstClr val="white"/>
                </a:solidFill>
                <a:latin typeface="Arial"/>
                <a:cs typeface="Arial"/>
              </a:rPr>
              <a:t>–17</a:t>
            </a:r>
            <a:r>
              <a:rPr lang="en-US" sz="1000" baseline="30000" dirty="0">
                <a:solidFill>
                  <a:prstClr val="white"/>
                </a:solidFill>
                <a:latin typeface="Arial"/>
                <a:cs typeface="Arial"/>
              </a:rPr>
              <a:t>t</a:t>
            </a:r>
            <a:r>
              <a:rPr lang="en-US" sz="1000" dirty="0">
                <a:solidFill>
                  <a:prstClr val="white"/>
                </a:solidFill>
                <a:latin typeface="Arial"/>
                <a:cs typeface="Arial"/>
              </a:rPr>
              <a:t>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2</a:t>
            </a:fld>
            <a:endParaRPr lang="en-US" sz="1000" dirty="0">
              <a:solidFill>
                <a:srgbClr val="FFFFFF"/>
              </a:solidFill>
              <a:latin typeface="Arial"/>
              <a:cs typeface="Arial"/>
            </a:endParaRPr>
          </a:p>
        </p:txBody>
      </p:sp>
      <p:sp>
        <p:nvSpPr>
          <p:cNvPr id="8" name="TextBox 7"/>
          <p:cNvSpPr txBox="1"/>
          <p:nvPr/>
        </p:nvSpPr>
        <p:spPr>
          <a:xfrm>
            <a:off x="355600" y="820061"/>
            <a:ext cx="8501062" cy="925894"/>
          </a:xfrm>
          <a:prstGeom prst="rect">
            <a:avLst/>
          </a:prstGeom>
          <a:noFill/>
        </p:spPr>
        <p:txBody>
          <a:bodyPr wrap="square" rtlCol="0">
            <a:spAutoFit/>
          </a:bodyPr>
          <a:lstStyle/>
          <a:p>
            <a:pPr defTabSz="457200">
              <a:lnSpc>
                <a:spcPts val="2700"/>
              </a:lnSpc>
            </a:pPr>
            <a:r>
              <a:rPr lang="en-US" sz="2400" b="1" dirty="0">
                <a:solidFill>
                  <a:srgbClr val="FF0000"/>
                </a:solidFill>
                <a:latin typeface="Comic Sans MS" panose="030F0702030302020204" pitchFamily="66" charset="0"/>
                <a:cs typeface="Arial"/>
              </a:rPr>
              <a:t>WHAT DOES LGBT STAND FOR?</a:t>
            </a:r>
            <a:endParaRPr lang="en-US" sz="1200" dirty="0">
              <a:solidFill>
                <a:srgbClr val="FF0000"/>
              </a:solidFill>
              <a:latin typeface="Comic Sans MS" panose="030F0702030302020204" pitchFamily="66" charset="0"/>
              <a:cs typeface="Arial"/>
            </a:endParaRPr>
          </a:p>
          <a:p>
            <a:pPr defTabSz="457200">
              <a:lnSpc>
                <a:spcPts val="1900"/>
              </a:lnSpc>
            </a:pPr>
            <a:endParaRPr lang="en-US" sz="1400" dirty="0">
              <a:solidFill>
                <a:srgbClr val="CD0920"/>
              </a:solidFill>
              <a:latin typeface="Helvetica Neue Light"/>
              <a:cs typeface="Helvetica Neue Light"/>
            </a:endParaRPr>
          </a:p>
          <a:p>
            <a:pPr defTabSz="457200">
              <a:lnSpc>
                <a:spcPts val="1900"/>
              </a:lnSpc>
            </a:pPr>
            <a:endParaRPr lang="en-US" sz="1400" dirty="0">
              <a:solidFill>
                <a:srgbClr val="CD0920"/>
              </a:solidFill>
              <a:latin typeface="Helvetica Neue Light"/>
              <a:cs typeface="Helvetica Neue Ligh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259" y="320339"/>
            <a:ext cx="1294903" cy="1131090"/>
          </a:xfrm>
          <a:prstGeom prst="rect">
            <a:avLst/>
          </a:prstGeom>
        </p:spPr>
      </p:pic>
      <p:pic>
        <p:nvPicPr>
          <p:cNvPr id="10" name="Picture 2" descr="http://images.techtimes.com/data/images/full/102102/app-store-lgbt-logo.jpg?w=6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653" y="1423341"/>
            <a:ext cx="6879304" cy="411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259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591" y="1916832"/>
            <a:ext cx="8229600" cy="4525963"/>
          </a:xfrm>
        </p:spPr>
        <p:txBody>
          <a:bodyPr/>
          <a:lstStyle/>
          <a:p>
            <a:pPr marL="0" lvl="0" indent="0">
              <a:spcBef>
                <a:spcPts val="0"/>
              </a:spcBef>
              <a:buNone/>
            </a:pPr>
            <a:r>
              <a:rPr lang="en-GB" sz="1800" b="1" dirty="0">
                <a:solidFill>
                  <a:srgbClr val="FF0000"/>
                </a:solidFill>
                <a:latin typeface="Comic Sans MS" panose="030F0702030302020204" pitchFamily="66" charset="0"/>
              </a:rPr>
              <a:t>Lesbian:</a:t>
            </a:r>
            <a:r>
              <a:rPr lang="en-GB" sz="1800" b="1" dirty="0">
                <a:solidFill>
                  <a:prstClr val="black"/>
                </a:solidFill>
                <a:latin typeface="Comic Sans MS" panose="030F0702030302020204" pitchFamily="66" charset="0"/>
              </a:rPr>
              <a:t> refers to a woman who has an emotional, romantic and/or sexual orientation towards women</a:t>
            </a:r>
          </a:p>
          <a:p>
            <a:pPr marL="0" lvl="0" indent="0">
              <a:spcBef>
                <a:spcPts val="0"/>
              </a:spcBef>
              <a:buNone/>
            </a:pPr>
            <a:endParaRPr lang="en-GB" sz="1800" b="1" dirty="0">
              <a:solidFill>
                <a:prstClr val="black"/>
              </a:solidFill>
              <a:latin typeface="Comic Sans MS" panose="030F0702030302020204" pitchFamily="66" charset="0"/>
            </a:endParaRPr>
          </a:p>
          <a:p>
            <a:pPr marL="0" lvl="0" indent="0">
              <a:spcBef>
                <a:spcPts val="0"/>
              </a:spcBef>
              <a:buNone/>
            </a:pPr>
            <a:r>
              <a:rPr lang="en-GB" sz="1800" b="1" dirty="0">
                <a:solidFill>
                  <a:srgbClr val="FF0000"/>
                </a:solidFill>
                <a:latin typeface="Comic Sans MS" panose="030F0702030302020204" pitchFamily="66" charset="0"/>
              </a:rPr>
              <a:t>Gay:</a:t>
            </a:r>
            <a:r>
              <a:rPr lang="en-GB" sz="1800" b="1" dirty="0">
                <a:solidFill>
                  <a:prstClr val="black"/>
                </a:solidFill>
                <a:latin typeface="Comic Sans MS" panose="030F0702030302020204" pitchFamily="66" charset="0"/>
              </a:rPr>
              <a:t> refers to a man who has an emotional, romantic and/or sexual orientation towards men. Also a generic term for lesbian and gay sexuality –some women deﬁne themselves as gay rather than lesbian</a:t>
            </a:r>
          </a:p>
          <a:p>
            <a:pPr marL="0" lvl="0" indent="0">
              <a:spcBef>
                <a:spcPts val="0"/>
              </a:spcBef>
              <a:buNone/>
            </a:pPr>
            <a:endParaRPr lang="en-GB" sz="1800" b="1" dirty="0">
              <a:solidFill>
                <a:prstClr val="black"/>
              </a:solidFill>
              <a:latin typeface="Comic Sans MS" panose="030F0702030302020204" pitchFamily="66" charset="0"/>
            </a:endParaRPr>
          </a:p>
          <a:p>
            <a:pPr marL="0" lvl="0" indent="0">
              <a:spcBef>
                <a:spcPts val="0"/>
              </a:spcBef>
              <a:buNone/>
            </a:pPr>
            <a:r>
              <a:rPr lang="en-GB" sz="1800" b="1" dirty="0">
                <a:solidFill>
                  <a:srgbClr val="FF0000"/>
                </a:solidFill>
                <a:latin typeface="Comic Sans MS" panose="030F0702030302020204" pitchFamily="66" charset="0"/>
              </a:rPr>
              <a:t>Bisexual:</a:t>
            </a:r>
            <a:r>
              <a:rPr lang="en-GB" sz="1800" b="1" dirty="0">
                <a:solidFill>
                  <a:prstClr val="black"/>
                </a:solidFill>
                <a:latin typeface="Comic Sans MS" panose="030F0702030302020204" pitchFamily="66" charset="0"/>
              </a:rPr>
              <a:t> refers to a person who has an emotional, romantic and/or sexual orientation towards more than one gender </a:t>
            </a:r>
            <a:endParaRPr lang="en-GB" sz="1800" b="1" dirty="0" smtClean="0">
              <a:solidFill>
                <a:prstClr val="black"/>
              </a:solidFill>
              <a:latin typeface="Comic Sans MS" panose="030F0702030302020204" pitchFamily="66" charset="0"/>
            </a:endParaRPr>
          </a:p>
          <a:p>
            <a:pPr marL="0" lvl="0" indent="0">
              <a:spcBef>
                <a:spcPts val="0"/>
              </a:spcBef>
              <a:buNone/>
            </a:pPr>
            <a:endParaRPr lang="en-GB" sz="1800" b="1" dirty="0">
              <a:solidFill>
                <a:prstClr val="black"/>
              </a:solidFill>
              <a:latin typeface="Comic Sans MS" panose="030F0702030302020204" pitchFamily="66" charset="0"/>
            </a:endParaRPr>
          </a:p>
          <a:p>
            <a:pPr marL="0" indent="0">
              <a:buNone/>
            </a:pPr>
            <a:r>
              <a:rPr lang="en-GB" sz="1800" b="1" dirty="0" smtClean="0">
                <a:solidFill>
                  <a:srgbClr val="FF0000"/>
                </a:solidFill>
                <a:latin typeface="Comic Sans MS" panose="030F0702030302020204" pitchFamily="66" charset="0"/>
              </a:rPr>
              <a:t>Trans: </a:t>
            </a:r>
            <a:r>
              <a:rPr lang="en-GB" sz="1800" b="1" dirty="0">
                <a:latin typeface="Comic Sans MS" panose="030F0702030302020204" pitchFamily="66" charset="0"/>
                <a:cs typeface="Arial" panose="020B0604020202020204" pitchFamily="34" charset="0"/>
              </a:rPr>
              <a:t>Trans is an umbrella term to describe people whose gender is not the same as, or does not sit comfortably with, the sex they were assigned at birth. </a:t>
            </a:r>
            <a:r>
              <a:rPr lang="en-GB" sz="1800" b="1" dirty="0" smtClean="0">
                <a:latin typeface="Comic Sans MS" panose="030F0702030302020204" pitchFamily="66" charset="0"/>
                <a:cs typeface="Arial" panose="020B0604020202020204" pitchFamily="34" charset="0"/>
              </a:rPr>
              <a:t>Trans </a:t>
            </a:r>
            <a:r>
              <a:rPr lang="en-GB" sz="1800" b="1" dirty="0">
                <a:latin typeface="Comic Sans MS" panose="030F0702030302020204" pitchFamily="66" charset="0"/>
                <a:cs typeface="Arial" panose="020B0604020202020204" pitchFamily="34" charset="0"/>
              </a:rPr>
              <a:t>people may describe themselves using one or more of a wide variety of terms, including (but not limited to) transgender, cross dresser, non-binary and/or gender queer.</a:t>
            </a:r>
          </a:p>
          <a:p>
            <a:pPr marL="0" lvl="0" indent="0">
              <a:spcBef>
                <a:spcPts val="0"/>
              </a:spcBef>
              <a:buNone/>
            </a:pPr>
            <a:endParaRPr lang="en-GB" sz="1800" b="1" dirty="0">
              <a:solidFill>
                <a:prstClr val="black"/>
              </a:solidFill>
              <a:latin typeface="Comic Sans MS" panose="030F0702030302020204" pitchFamily="66" charset="0"/>
            </a:endParaRP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0259" y="320339"/>
            <a:ext cx="1294903" cy="113109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85796"/>
            <a:ext cx="32766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177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204864"/>
            <a:ext cx="8229600" cy="4525963"/>
          </a:xfrm>
        </p:spPr>
        <p:txBody>
          <a:bodyPr>
            <a:normAutofit fontScale="62500" lnSpcReduction="20000"/>
          </a:bodyPr>
          <a:lstStyle/>
          <a:p>
            <a:pPr marL="0" indent="0">
              <a:buNone/>
            </a:pPr>
            <a:endParaRPr lang="en-GB" dirty="0"/>
          </a:p>
          <a:p>
            <a:r>
              <a:rPr lang="en-GB" dirty="0" smtClean="0">
                <a:latin typeface="Comic Sans MS" panose="030F0702030302020204" pitchFamily="66" charset="0"/>
              </a:rPr>
              <a:t>Stonewall is a charity set up in 1989 by a group of people </a:t>
            </a:r>
            <a:r>
              <a:rPr lang="en-GB" dirty="0">
                <a:latin typeface="Comic Sans MS" panose="030F0702030302020204" pitchFamily="66" charset="0"/>
              </a:rPr>
              <a:t>who had been active in the struggle against Section 28 of the Local Government </a:t>
            </a:r>
            <a:r>
              <a:rPr lang="en-GB" dirty="0" smtClean="0">
                <a:latin typeface="Comic Sans MS" panose="030F0702030302020204" pitchFamily="66" charset="0"/>
              </a:rPr>
              <a:t>Act. Section 28 was designed </a:t>
            </a:r>
            <a:r>
              <a:rPr lang="en-GB" dirty="0">
                <a:latin typeface="Comic Sans MS" panose="030F0702030302020204" pitchFamily="66" charset="0"/>
              </a:rPr>
              <a:t>to prevent the so-called 'promotion' of homosexuality in schools; as well as stigmatising lesbian, gay and bi people</a:t>
            </a:r>
            <a:endParaRPr lang="en-GB" dirty="0" smtClean="0">
              <a:latin typeface="Comic Sans MS" panose="030F0702030302020204" pitchFamily="66" charset="0"/>
            </a:endParaRPr>
          </a:p>
          <a:p>
            <a:r>
              <a:rPr lang="en-GB" dirty="0">
                <a:latin typeface="Comic Sans MS" panose="030F0702030302020204" pitchFamily="66" charset="0"/>
              </a:rPr>
              <a:t>Stonewall is renowned for its campaigning and lobbying. Some major successes include helping achieve the equalisation of the age of consent, lifting the ban on LGB people serving in the military, securing legislation which allowed same-sex couples to adopt and the repeal of Section 28. More recently, Stonewall has helped secure civil partnerships and then same-sex marriage and ensured that the recent Equality Act protected lesbian, gay and bi people in terms of goods and services</a:t>
            </a:r>
            <a:r>
              <a:rPr lang="en-GB" dirty="0" smtClean="0">
                <a:latin typeface="Comic Sans MS" panose="030F0702030302020204" pitchFamily="66" charset="0"/>
              </a:rPr>
              <a:t>.</a:t>
            </a:r>
          </a:p>
          <a:p>
            <a:r>
              <a:rPr lang="en-GB" dirty="0" err="1" smtClean="0">
                <a:solidFill>
                  <a:srgbClr val="FF0000"/>
                </a:solidFill>
                <a:latin typeface="Comic Sans MS" panose="030F0702030302020204" pitchFamily="66" charset="0"/>
              </a:rPr>
              <a:t>Stonewall’s</a:t>
            </a:r>
            <a:r>
              <a:rPr lang="en-GB" dirty="0" smtClean="0">
                <a:solidFill>
                  <a:srgbClr val="FF0000"/>
                </a:solidFill>
                <a:latin typeface="Comic Sans MS" panose="030F0702030302020204" pitchFamily="66" charset="0"/>
              </a:rPr>
              <a:t> work will only finish when everyone feels free to be who they are, wherever they are.</a:t>
            </a:r>
            <a:endParaRPr lang="en-GB" dirty="0">
              <a:solidFill>
                <a:srgbClr val="FF0000"/>
              </a:solidFill>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307"/>
            <a:ext cx="6084168"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67757"/>
            <a:ext cx="12922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169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64" y="260648"/>
            <a:ext cx="7583488" cy="1152128"/>
          </a:xfrm>
        </p:spPr>
        <p:txBody>
          <a:bodyPr>
            <a:normAutofit fontScale="90000"/>
          </a:bodyPr>
          <a:lstStyle/>
          <a:p>
            <a:r>
              <a:rPr lang="en-GB" dirty="0" smtClean="0">
                <a:latin typeface="Comic Sans MS" panose="030F0702030302020204" pitchFamily="66" charset="0"/>
              </a:rPr>
              <a:t>Why is the work that Stonewall does so important?</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www.youtube.com/watch?v=Vj1e91EutJo</a:t>
            </a:r>
            <a:r>
              <a:rPr lang="en-GB" dirty="0" smtClean="0"/>
              <a:t> – Stonewall celebrates 25 years</a:t>
            </a:r>
          </a:p>
          <a:p>
            <a:r>
              <a:rPr lang="en-GB" dirty="0">
                <a:hlinkClick r:id="rId3"/>
              </a:rPr>
              <a:t>https://www.youtube.com/watch?v=-</a:t>
            </a:r>
            <a:r>
              <a:rPr lang="en-GB" dirty="0" smtClean="0">
                <a:hlinkClick r:id="rId3"/>
              </a:rPr>
              <a:t>9V73GQ_5ZU</a:t>
            </a:r>
            <a:r>
              <a:rPr lang="en-GB" dirty="0" smtClean="0"/>
              <a:t> – </a:t>
            </a:r>
            <a:r>
              <a:rPr lang="en-GB" dirty="0" err="1" smtClean="0"/>
              <a:t>Jak’s</a:t>
            </a:r>
            <a:r>
              <a:rPr lang="en-GB" dirty="0" smtClean="0"/>
              <a:t> story</a:t>
            </a:r>
            <a:endParaRPr lang="en-GB"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9032"/>
            <a:ext cx="12922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921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a:p>
            <a:r>
              <a:rPr lang="en-GB" dirty="0" smtClean="0">
                <a:latin typeface="Comic Sans MS" panose="030F0702030302020204" pitchFamily="66" charset="0"/>
              </a:rPr>
              <a:t>Beechen Cliff is a Stonewall Champion school, which means that we are committed to tackling </a:t>
            </a:r>
            <a:r>
              <a:rPr lang="en-GB" dirty="0" smtClean="0">
                <a:solidFill>
                  <a:srgbClr val="FF0000"/>
                </a:solidFill>
                <a:latin typeface="Comic Sans MS" panose="030F0702030302020204" pitchFamily="66" charset="0"/>
              </a:rPr>
              <a:t>homophobia</a:t>
            </a:r>
            <a:r>
              <a:rPr lang="en-GB" dirty="0" smtClean="0">
                <a:latin typeface="Comic Sans MS" panose="030F0702030302020204" pitchFamily="66" charset="0"/>
              </a:rPr>
              <a:t>, </a:t>
            </a:r>
            <a:r>
              <a:rPr lang="en-GB" dirty="0" err="1" smtClean="0">
                <a:solidFill>
                  <a:srgbClr val="FF0000"/>
                </a:solidFill>
                <a:latin typeface="Comic Sans MS" panose="030F0702030302020204" pitchFamily="66" charset="0"/>
              </a:rPr>
              <a:t>biphobia</a:t>
            </a:r>
            <a:r>
              <a:rPr lang="en-GB" dirty="0" smtClean="0">
                <a:latin typeface="Comic Sans MS" panose="030F0702030302020204" pitchFamily="66" charset="0"/>
              </a:rPr>
              <a:t> and </a:t>
            </a:r>
            <a:r>
              <a:rPr lang="en-GB" dirty="0" smtClean="0">
                <a:solidFill>
                  <a:srgbClr val="FF0000"/>
                </a:solidFill>
                <a:latin typeface="Comic Sans MS" panose="030F0702030302020204" pitchFamily="66" charset="0"/>
              </a:rPr>
              <a:t>transphobia</a:t>
            </a:r>
            <a:r>
              <a:rPr lang="en-GB" dirty="0" smtClean="0">
                <a:latin typeface="Comic Sans MS" panose="030F0702030302020204" pitchFamily="66" charset="0"/>
              </a:rPr>
              <a:t> in order to make Beechen Cliff a place where everyone is accepted without exception.</a:t>
            </a:r>
            <a:endParaRPr lang="en-GB" dirty="0">
              <a:latin typeface="Comic Sans MS" panose="030F0702030302020204" pitchFamily="66"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9556"/>
            <a:ext cx="2294384" cy="229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4530143" cy="1741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46025"/>
            <a:ext cx="12922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038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562600" y="6310822"/>
            <a:ext cx="2895600" cy="365125"/>
          </a:xfrm>
        </p:spPr>
        <p:txBody>
          <a:bodyPr/>
          <a:lstStyle/>
          <a:p>
            <a:pPr algn="r"/>
            <a:r>
              <a:rPr lang="en-US" sz="1000" dirty="0">
                <a:solidFill>
                  <a:prstClr val="white"/>
                </a:solidFill>
                <a:latin typeface="Arial"/>
                <a:cs typeface="Arial"/>
              </a:rPr>
              <a:t>Anti-bullying Week 13–17 November 2017</a:t>
            </a:r>
          </a:p>
        </p:txBody>
      </p:sp>
      <p:sp>
        <p:nvSpPr>
          <p:cNvPr id="7" name="Slide Number Placeholder 6"/>
          <p:cNvSpPr>
            <a:spLocks noGrp="1"/>
          </p:cNvSpPr>
          <p:nvPr>
            <p:ph type="sldNum" sz="quarter" idx="12"/>
          </p:nvPr>
        </p:nvSpPr>
        <p:spPr>
          <a:xfrm>
            <a:off x="8390995" y="6309743"/>
            <a:ext cx="465667" cy="365125"/>
          </a:xfrm>
        </p:spPr>
        <p:txBody>
          <a:bodyPr/>
          <a:lstStyle/>
          <a:p>
            <a:fld id="{C60CF922-CD15-2B46-8BE2-C98E4FA1F969}" type="slidenum">
              <a:rPr lang="en-US" sz="1000" smtClean="0">
                <a:solidFill>
                  <a:srgbClr val="FFFFFF"/>
                </a:solidFill>
                <a:latin typeface="Arial"/>
                <a:cs typeface="Arial"/>
              </a:rPr>
              <a:pPr/>
              <a:t>7</a:t>
            </a:fld>
            <a:endParaRPr lang="en-US" sz="1000" dirty="0">
              <a:solidFill>
                <a:srgbClr val="FFFFFF"/>
              </a:solidFill>
              <a:latin typeface="Arial"/>
              <a:cs typeface="Arial"/>
            </a:endParaRPr>
          </a:p>
        </p:txBody>
      </p:sp>
      <p:sp>
        <p:nvSpPr>
          <p:cNvPr id="8" name="TextBox 7"/>
          <p:cNvSpPr txBox="1"/>
          <p:nvPr/>
        </p:nvSpPr>
        <p:spPr>
          <a:xfrm>
            <a:off x="355600" y="820061"/>
            <a:ext cx="8501062" cy="5570756"/>
          </a:xfrm>
          <a:prstGeom prst="rect">
            <a:avLst/>
          </a:prstGeom>
          <a:noFill/>
        </p:spPr>
        <p:txBody>
          <a:bodyPr wrap="square" rtlCol="0">
            <a:spAutoFit/>
          </a:bodyPr>
          <a:lstStyle/>
          <a:p>
            <a:pPr defTabSz="457200">
              <a:lnSpc>
                <a:spcPts val="2700"/>
              </a:lnSpc>
            </a:pPr>
            <a:r>
              <a:rPr lang="en-US" sz="2400" b="1" dirty="0">
                <a:solidFill>
                  <a:srgbClr val="FF0000"/>
                </a:solidFill>
                <a:latin typeface="Arial" panose="020B0604020202020204" pitchFamily="34" charset="0"/>
                <a:cs typeface="Arial" panose="020B0604020202020204" pitchFamily="34" charset="0"/>
              </a:rPr>
              <a:t>SO, WHAT ABOUT LGBT AND BULLYING?</a:t>
            </a:r>
            <a:endParaRPr lang="en-US" sz="1200" dirty="0">
              <a:solidFill>
                <a:srgbClr val="FF0000"/>
              </a:solidFill>
              <a:latin typeface="Arial" panose="020B0604020202020204" pitchFamily="34" charset="0"/>
              <a:cs typeface="Arial" panose="020B0604020202020204" pitchFamily="34" charset="0"/>
            </a:endParaRPr>
          </a:p>
          <a:p>
            <a:pPr defTabSz="457200">
              <a:lnSpc>
                <a:spcPts val="1900"/>
              </a:lnSpc>
            </a:pPr>
            <a:endParaRPr lang="en-US" sz="1400" dirty="0">
              <a:solidFill>
                <a:srgbClr val="CD0920"/>
              </a:solidFill>
              <a:latin typeface="Arial" panose="020B0604020202020204" pitchFamily="34" charset="0"/>
              <a:cs typeface="Arial" panose="020B0604020202020204" pitchFamily="34" charset="0"/>
            </a:endParaRPr>
          </a:p>
          <a:p>
            <a:pPr defTabSz="457200">
              <a:lnSpc>
                <a:spcPts val="1900"/>
              </a:lnSpc>
            </a:pPr>
            <a:endParaRPr lang="en-US" sz="1400" dirty="0">
              <a:solidFill>
                <a:srgbClr val="CD0920"/>
              </a:solidFill>
              <a:latin typeface="Arial" panose="020B0604020202020204" pitchFamily="34" charset="0"/>
              <a:cs typeface="Arial" panose="020B0604020202020204" pitchFamily="34" charset="0"/>
            </a:endParaRPr>
          </a:p>
          <a:p>
            <a:pPr defTabSz="457200"/>
            <a:r>
              <a:rPr lang="en-GB" sz="2200" b="1" i="1" dirty="0">
                <a:solidFill>
                  <a:prstClr val="black"/>
                </a:solidFill>
                <a:latin typeface="Comic Sans MS" panose="030F0702030302020204" pitchFamily="66" charset="0"/>
                <a:cs typeface="Arial" panose="020B0604020202020204" pitchFamily="34" charset="0"/>
              </a:rPr>
              <a:t>The Stonewall School Report 2017 found that: </a:t>
            </a:r>
          </a:p>
          <a:p>
            <a:pPr defTabSz="457200"/>
            <a:endParaRPr lang="en-GB" sz="2200" dirty="0">
              <a:solidFill>
                <a:prstClr val="black"/>
              </a:solidFill>
              <a:latin typeface="Comic Sans MS" panose="030F0702030302020204" pitchFamily="66" charset="0"/>
              <a:cs typeface="Arial" panose="020B0604020202020204" pitchFamily="34" charset="0"/>
            </a:endParaRPr>
          </a:p>
          <a:p>
            <a:pPr defTabSz="457200"/>
            <a:r>
              <a:rPr lang="en-GB" sz="2200" b="1" dirty="0">
                <a:solidFill>
                  <a:prstClr val="black"/>
                </a:solidFill>
                <a:latin typeface="Comic Sans MS" panose="030F0702030302020204" pitchFamily="66" charset="0"/>
                <a:cs typeface="Arial" panose="020B0604020202020204" pitchFamily="34" charset="0"/>
              </a:rPr>
              <a:t>Nearly half of all LGB young people </a:t>
            </a:r>
            <a:r>
              <a:rPr lang="en-GB" sz="2200" dirty="0">
                <a:solidFill>
                  <a:prstClr val="black"/>
                </a:solidFill>
                <a:latin typeface="Comic Sans MS" panose="030F0702030302020204" pitchFamily="66" charset="0"/>
                <a:cs typeface="Arial" panose="020B0604020202020204" pitchFamily="34" charset="0"/>
              </a:rPr>
              <a:t>face bullying at school for being LGB. </a:t>
            </a:r>
            <a:r>
              <a:rPr lang="en-GB" sz="2200" b="1" dirty="0">
                <a:solidFill>
                  <a:prstClr val="black"/>
                </a:solidFill>
                <a:latin typeface="Comic Sans MS" panose="030F0702030302020204" pitchFamily="66" charset="0"/>
                <a:cs typeface="Arial" panose="020B0604020202020204" pitchFamily="34" charset="0"/>
              </a:rPr>
              <a:t>More than 60% of trans young people </a:t>
            </a:r>
            <a:r>
              <a:rPr lang="en-GB" sz="2200" dirty="0">
                <a:solidFill>
                  <a:prstClr val="black"/>
                </a:solidFill>
                <a:latin typeface="Comic Sans MS" panose="030F0702030302020204" pitchFamily="66" charset="0"/>
                <a:cs typeface="Arial" panose="020B0604020202020204" pitchFamily="34" charset="0"/>
              </a:rPr>
              <a:t>have experienced bullying for being trans. </a:t>
            </a:r>
          </a:p>
          <a:p>
            <a:pPr defTabSz="457200"/>
            <a:r>
              <a:rPr lang="en-GB" sz="2200" dirty="0">
                <a:solidFill>
                  <a:prstClr val="black"/>
                </a:solidFill>
                <a:latin typeface="Comic Sans MS" panose="030F0702030302020204" pitchFamily="66" charset="0"/>
                <a:cs typeface="Arial" panose="020B0604020202020204" pitchFamily="34" charset="0"/>
              </a:rPr>
              <a:t>While there has been some improvement in tackling homophobic, biphobic and transphobic bullying there is still work to be done:</a:t>
            </a:r>
          </a:p>
          <a:p>
            <a:pPr defTabSz="457200"/>
            <a:endParaRPr lang="en-GB" sz="2200" dirty="0">
              <a:solidFill>
                <a:prstClr val="black"/>
              </a:solidFill>
              <a:latin typeface="Comic Sans MS" panose="030F0702030302020204" pitchFamily="66" charset="0"/>
              <a:cs typeface="Arial" panose="020B0604020202020204" pitchFamily="34" charset="0"/>
            </a:endParaRPr>
          </a:p>
          <a:p>
            <a:pPr lvl="1" defTabSz="457200">
              <a:buFont typeface="Courier New" panose="02070309020205020404" pitchFamily="49" charset="0"/>
              <a:buChar char="o"/>
            </a:pPr>
            <a:r>
              <a:rPr lang="en-GB" sz="2200" dirty="0">
                <a:solidFill>
                  <a:prstClr val="black"/>
                </a:solidFill>
                <a:latin typeface="Comic Sans MS" panose="030F0702030302020204" pitchFamily="66" charset="0"/>
                <a:cs typeface="Arial" panose="020B0604020202020204" pitchFamily="34" charset="0"/>
              </a:rPr>
              <a:t> </a:t>
            </a:r>
            <a:r>
              <a:rPr lang="en-GB" sz="2200" b="1" dirty="0">
                <a:solidFill>
                  <a:prstClr val="black"/>
                </a:solidFill>
                <a:latin typeface="Comic Sans MS" panose="030F0702030302020204" pitchFamily="66" charset="0"/>
                <a:cs typeface="Arial" panose="020B0604020202020204" pitchFamily="34" charset="0"/>
              </a:rPr>
              <a:t>More than 4 in 5 trans young people </a:t>
            </a:r>
            <a:r>
              <a:rPr lang="en-GB" sz="2200" dirty="0">
                <a:solidFill>
                  <a:prstClr val="black"/>
                </a:solidFill>
                <a:latin typeface="Comic Sans MS" panose="030F0702030302020204" pitchFamily="66" charset="0"/>
                <a:cs typeface="Arial" panose="020B0604020202020204" pitchFamily="34" charset="0"/>
              </a:rPr>
              <a:t>have thought about or have hurt themselves in some way. This is compared to 3 in 5 LGB young people who do not identify as trans</a:t>
            </a:r>
          </a:p>
          <a:p>
            <a:pPr defTabSz="457200">
              <a:lnSpc>
                <a:spcPts val="1900"/>
              </a:lnSpc>
            </a:pPr>
            <a:endParaRPr lang="en-US" sz="1400" dirty="0">
              <a:solidFill>
                <a:srgbClr val="CD0920"/>
              </a:solidFill>
              <a:latin typeface="Helvetica Neue Light"/>
              <a:cs typeface="Helvetica Neue Ligh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259" y="320339"/>
            <a:ext cx="1294903" cy="1131090"/>
          </a:xfrm>
          <a:prstGeom prst="rect">
            <a:avLst/>
          </a:prstGeom>
        </p:spPr>
      </p:pic>
    </p:spTree>
    <p:extLst>
      <p:ext uri="{BB962C8B-B14F-4D97-AF65-F5344CB8AC3E}">
        <p14:creationId xmlns:p14="http://schemas.microsoft.com/office/powerpoint/2010/main" val="3965635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lnSpcReduction="20000"/>
          </a:bodyPr>
          <a:lstStyle/>
          <a:p>
            <a:r>
              <a:rPr lang="en-GB" altLang="en-US" b="1" dirty="0">
                <a:latin typeface="Comic Sans MS" panose="030F0702030302020204" pitchFamily="66" charset="0"/>
              </a:rPr>
              <a:t>Ninety nine per cent</a:t>
            </a:r>
            <a:r>
              <a:rPr lang="en-GB" altLang="en-US" dirty="0">
                <a:latin typeface="Comic Sans MS" panose="030F0702030302020204" pitchFamily="66" charset="0"/>
              </a:rPr>
              <a:t> of lesbian, gay and bisexual young people hear the phrases ‘that’s so gay’ or ‘you’re so gay’ in school</a:t>
            </a:r>
            <a:endParaRPr lang="en-GB" altLang="en-US" b="1" dirty="0">
              <a:latin typeface="Comic Sans MS" panose="030F0702030302020204" pitchFamily="66" charset="0"/>
            </a:endParaRPr>
          </a:p>
          <a:p>
            <a:r>
              <a:rPr lang="en-GB" dirty="0" smtClean="0">
                <a:latin typeface="Comic Sans MS" panose="030F0702030302020204" pitchFamily="66" charset="0"/>
              </a:rPr>
              <a:t>Homophobic, </a:t>
            </a:r>
            <a:r>
              <a:rPr lang="en-GB" dirty="0" err="1" smtClean="0">
                <a:latin typeface="Comic Sans MS" panose="030F0702030302020204" pitchFamily="66" charset="0"/>
              </a:rPr>
              <a:t>biphobic</a:t>
            </a:r>
            <a:r>
              <a:rPr lang="en-GB" dirty="0" smtClean="0">
                <a:latin typeface="Comic Sans MS" panose="030F0702030302020204" pitchFamily="66" charset="0"/>
              </a:rPr>
              <a:t> and transphobic  </a:t>
            </a:r>
            <a:r>
              <a:rPr lang="en-GB" dirty="0">
                <a:latin typeface="Comic Sans MS" panose="030F0702030302020204" pitchFamily="66" charset="0"/>
              </a:rPr>
              <a:t>language includes language, jokes or ‘banter’ that is negative or disrespectful of, or that perpetuates stereotypes </a:t>
            </a:r>
            <a:r>
              <a:rPr lang="en-GB" dirty="0" smtClean="0">
                <a:latin typeface="Comic Sans MS" panose="030F0702030302020204" pitchFamily="66" charset="0"/>
              </a:rPr>
              <a:t>about, LGBT people. This is a form of bullying. </a:t>
            </a:r>
          </a:p>
          <a:p>
            <a:r>
              <a:rPr lang="en-GB" dirty="0" smtClean="0">
                <a:latin typeface="Comic Sans MS" panose="030F0702030302020204" pitchFamily="66" charset="0"/>
              </a:rPr>
              <a:t>It is our responsibility to make sure this type of bullying and discrimination does not happen at Beechen Cliff. </a:t>
            </a:r>
            <a:endParaRPr lang="en-GB" dirty="0">
              <a:latin typeface="Comic Sans MS" panose="030F0702030302020204"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16632"/>
            <a:ext cx="12922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730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96" y="21074"/>
            <a:ext cx="2271793" cy="3212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59228">
            <a:off x="3547322" y="3492415"/>
            <a:ext cx="22098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96" y="3234038"/>
            <a:ext cx="2899170" cy="36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367" y="4437111"/>
            <a:ext cx="3145225" cy="222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4683" y="188640"/>
            <a:ext cx="2833688" cy="401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bwMode="auto">
          <a:xfrm>
            <a:off x="3224924" y="1528387"/>
            <a:ext cx="3109229" cy="267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27784" y="262095"/>
            <a:ext cx="3271591" cy="1384995"/>
          </a:xfrm>
          <a:prstGeom prst="rect">
            <a:avLst/>
          </a:prstGeom>
          <a:solidFill>
            <a:srgbClr val="FFFF00"/>
          </a:solidFill>
        </p:spPr>
        <p:txBody>
          <a:bodyPr wrap="square" rtlCol="0">
            <a:spAutoFit/>
          </a:bodyPr>
          <a:lstStyle/>
          <a:p>
            <a:pPr algn="ctr"/>
            <a:r>
              <a:rPr lang="en-GB" sz="2800" dirty="0" smtClean="0">
                <a:latin typeface="Comic Sans MS" panose="030F0702030302020204" pitchFamily="66" charset="0"/>
              </a:rPr>
              <a:t>What is the message behind these posters? </a:t>
            </a:r>
            <a:endParaRPr lang="en-GB" sz="2800" dirty="0">
              <a:latin typeface="Comic Sans MS" panose="030F0702030302020204" pitchFamily="66" charset="0"/>
            </a:endParaRPr>
          </a:p>
        </p:txBody>
      </p:sp>
    </p:spTree>
    <p:extLst>
      <p:ext uri="{BB962C8B-B14F-4D97-AF65-F5344CB8AC3E}">
        <p14:creationId xmlns:p14="http://schemas.microsoft.com/office/powerpoint/2010/main" val="3221097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1216</Words>
  <Application>Microsoft Office PowerPoint</Application>
  <PresentationFormat>On-screen Show (4:3)</PresentationFormat>
  <Paragraphs>84</Paragraphs>
  <Slides>13</Slides>
  <Notes>4</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Office Theme</vt:lpstr>
      <vt:lpstr>Stonewall_PP_Template</vt:lpstr>
      <vt:lpstr>1_Stonewall_PP_Template</vt:lpstr>
      <vt:lpstr>2_Stonewall_PP_Template</vt:lpstr>
      <vt:lpstr>3_Stonewall_PP_Template</vt:lpstr>
      <vt:lpstr>What does LGBT mean?  What is homophobic, biphobic and transphobic bullying?  What is Stonewall?</vt:lpstr>
      <vt:lpstr>PowerPoint Presentation</vt:lpstr>
      <vt:lpstr>PowerPoint Presentation</vt:lpstr>
      <vt:lpstr>PowerPoint Presentation</vt:lpstr>
      <vt:lpstr>Why is the work that Stonewall does so important?</vt:lpstr>
      <vt:lpstr>PowerPoint Presentation</vt:lpstr>
      <vt:lpstr>PowerPoint Presentation</vt:lpstr>
      <vt:lpstr>PowerPoint Presentation</vt:lpstr>
      <vt:lpstr>PowerPoint Presentation</vt:lpstr>
      <vt:lpstr>Every year, Stonewall encourages sports teams to wear rainbow laces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Beechen Cliff School</dc:creator>
  <cp:lastModifiedBy>Beechen Cliff School</cp:lastModifiedBy>
  <cp:revision>11</cp:revision>
  <dcterms:created xsi:type="dcterms:W3CDTF">2017-11-23T12:04:41Z</dcterms:created>
  <dcterms:modified xsi:type="dcterms:W3CDTF">2017-11-24T13:42:48Z</dcterms:modified>
</cp:coreProperties>
</file>