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73" r:id="rId2"/>
    <p:sldMasterId id="2147483660" r:id="rId3"/>
  </p:sldMasterIdLst>
  <p:notesMasterIdLst>
    <p:notesMasterId r:id="rId24"/>
  </p:notesMasterIdLst>
  <p:sldIdLst>
    <p:sldId id="256" r:id="rId4"/>
    <p:sldId id="278" r:id="rId5"/>
    <p:sldId id="277" r:id="rId6"/>
    <p:sldId id="279" r:id="rId7"/>
    <p:sldId id="258" r:id="rId8"/>
    <p:sldId id="259" r:id="rId9"/>
    <p:sldId id="260" r:id="rId10"/>
    <p:sldId id="261"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89" autoAdjust="0"/>
  </p:normalViewPr>
  <p:slideViewPr>
    <p:cSldViewPr>
      <p:cViewPr varScale="1">
        <p:scale>
          <a:sx n="96" d="100"/>
          <a:sy n="96" d="100"/>
        </p:scale>
        <p:origin x="-4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2A98A-58A2-4FE1-A96B-B25B725A8B64}" type="datetimeFigureOut">
              <a:rPr lang="en-GB" smtClean="0"/>
              <a:t>22/11/2018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E757B-24D9-4E2C-B296-DCEED936BE37}" type="slidenum">
              <a:rPr lang="en-GB" smtClean="0"/>
              <a:t>‹#›</a:t>
            </a:fld>
            <a:endParaRPr lang="en-GB"/>
          </a:p>
        </p:txBody>
      </p:sp>
    </p:spTree>
    <p:extLst>
      <p:ext uri="{BB962C8B-B14F-4D97-AF65-F5344CB8AC3E}">
        <p14:creationId xmlns:p14="http://schemas.microsoft.com/office/powerpoint/2010/main" val="32897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19739"/>
            <a:ext cx="1512168" cy="1023546"/>
          </a:xfrm>
          <a:prstGeom prst="rect">
            <a:avLst/>
          </a:prstGeom>
        </p:spPr>
      </p:pic>
      <p:cxnSp>
        <p:nvCxnSpPr>
          <p:cNvPr id="7" name="Straight Connector 6"/>
          <p:cNvCxnSpPr/>
          <p:nvPr userDrawn="1"/>
        </p:nvCxnSpPr>
        <p:spPr>
          <a:xfrm>
            <a:off x="514353" y="1196752"/>
            <a:ext cx="8182841"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860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62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452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662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5275" y="5991226"/>
            <a:ext cx="2057400" cy="365125"/>
          </a:xfrm>
        </p:spPr>
        <p:txBody>
          <a:bodyPr/>
          <a:lstStyle/>
          <a:p>
            <a:fld id="{83360797-C61A-43CD-98FE-93591E598C88}" type="datetime1">
              <a:rPr lang="en-GB" smtClean="0">
                <a:solidFill>
                  <a:prstClr val="black">
                    <a:tint val="75000"/>
                  </a:prstClr>
                </a:solidFill>
              </a:rPr>
              <a:pPr/>
              <a:t>22/11/2018</a:t>
            </a:fld>
            <a:endParaRPr lang="en-GB" dirty="0">
              <a:solidFill>
                <a:prstClr val="black">
                  <a:tint val="75000"/>
                </a:prstClr>
              </a:solidFill>
            </a:endParaRPr>
          </a:p>
        </p:txBody>
      </p:sp>
      <p:sp>
        <p:nvSpPr>
          <p:cNvPr id="3" name="Footer Placeholder 2"/>
          <p:cNvSpPr>
            <a:spLocks noGrp="1"/>
          </p:cNvSpPr>
          <p:nvPr>
            <p:ph type="ftr" sz="quarter" idx="11"/>
          </p:nvPr>
        </p:nvSpPr>
        <p:spPr>
          <a:xfrm>
            <a:off x="3062723" y="5991225"/>
            <a:ext cx="3086100" cy="365125"/>
          </a:xfrm>
        </p:spPr>
        <p:txBody>
          <a:bodyPr/>
          <a:lstStyle>
            <a:lvl1pPr>
              <a:defRPr/>
            </a:lvl1pPr>
          </a:lstStyle>
          <a:p>
            <a:r>
              <a:rPr lang="en-GB" dirty="0" smtClean="0">
                <a:solidFill>
                  <a:prstClr val="black">
                    <a:tint val="75000"/>
                  </a:prstClr>
                </a:solidFill>
              </a:rPr>
              <a:t>Governor Training - </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6639794" y="5991225"/>
            <a:ext cx="2057400" cy="365125"/>
          </a:xfrm>
        </p:spPr>
        <p:txBody>
          <a:bodyPr/>
          <a:lstStyle/>
          <a:p>
            <a:endParaRPr lang="en-GB"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3179618" cy="968089"/>
          </a:xfrm>
          <a:prstGeom prst="rect">
            <a:avLst/>
          </a:prstGeom>
        </p:spPr>
      </p:pic>
      <p:cxnSp>
        <p:nvCxnSpPr>
          <p:cNvPr id="7" name="Straight Connector 6"/>
          <p:cNvCxnSpPr/>
          <p:nvPr userDrawn="1"/>
        </p:nvCxnSpPr>
        <p:spPr>
          <a:xfrm>
            <a:off x="514353" y="1009653"/>
            <a:ext cx="8182841"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733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44151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282039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275474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E665D1-1F8C-4B1A-8F2A-31D41909220A}"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339254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E665D1-1F8C-4B1A-8F2A-31D41909220A}" type="datetimeFigureOut">
              <a:rPr lang="en-GB" smtClean="0"/>
              <a:t>22/11/2018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132273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E665D1-1F8C-4B1A-8F2A-31D41909220A}" type="datetimeFigureOut">
              <a:rPr lang="en-GB" smtClean="0"/>
              <a:t>22/11/2018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390369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391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665D1-1F8C-4B1A-8F2A-31D41909220A}" type="datetimeFigureOut">
              <a:rPr lang="en-GB" smtClean="0"/>
              <a:t>22/11/2018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313449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65D1-1F8C-4B1A-8F2A-31D41909220A}"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1502616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65D1-1F8C-4B1A-8F2A-31D41909220A}"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4090381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779614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3396429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5275" y="5991226"/>
            <a:ext cx="2057400" cy="365125"/>
          </a:xfrm>
        </p:spPr>
        <p:txBody>
          <a:bodyPr/>
          <a:lstStyle/>
          <a:p>
            <a:fld id="{83360797-C61A-43CD-98FE-93591E598C88}" type="datetime1">
              <a:rPr lang="en-GB" smtClean="0">
                <a:solidFill>
                  <a:prstClr val="black">
                    <a:tint val="75000"/>
                  </a:prstClr>
                </a:solidFill>
              </a:rPr>
              <a:pPr/>
              <a:t>22/11/2018</a:t>
            </a:fld>
            <a:endParaRPr lang="en-GB" dirty="0">
              <a:solidFill>
                <a:prstClr val="black">
                  <a:tint val="75000"/>
                </a:prstClr>
              </a:solidFill>
            </a:endParaRPr>
          </a:p>
        </p:txBody>
      </p:sp>
      <p:sp>
        <p:nvSpPr>
          <p:cNvPr id="3" name="Footer Placeholder 2"/>
          <p:cNvSpPr>
            <a:spLocks noGrp="1"/>
          </p:cNvSpPr>
          <p:nvPr>
            <p:ph type="ftr" sz="quarter" idx="11"/>
          </p:nvPr>
        </p:nvSpPr>
        <p:spPr>
          <a:xfrm>
            <a:off x="3062723" y="5991225"/>
            <a:ext cx="3086100" cy="365125"/>
          </a:xfrm>
        </p:spPr>
        <p:txBody>
          <a:bodyPr/>
          <a:lstStyle>
            <a:lvl1pPr>
              <a:defRPr/>
            </a:lvl1pPr>
          </a:lstStyle>
          <a:p>
            <a:r>
              <a:rPr lang="en-GB" dirty="0" smtClean="0">
                <a:solidFill>
                  <a:prstClr val="black">
                    <a:tint val="75000"/>
                  </a:prstClr>
                </a:solidFill>
              </a:rPr>
              <a:t>Governor Training - </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6639794" y="5991225"/>
            <a:ext cx="2057400" cy="365125"/>
          </a:xfrm>
        </p:spPr>
        <p:txBody>
          <a:bodyPr/>
          <a:lstStyle/>
          <a:p>
            <a:endParaRPr lang="en-GB"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3179618" cy="968089"/>
          </a:xfrm>
          <a:prstGeom prst="rect">
            <a:avLst/>
          </a:prstGeom>
        </p:spPr>
      </p:pic>
      <p:cxnSp>
        <p:nvCxnSpPr>
          <p:cNvPr id="7" name="Straight Connector 6"/>
          <p:cNvCxnSpPr/>
          <p:nvPr userDrawn="1"/>
        </p:nvCxnSpPr>
        <p:spPr>
          <a:xfrm>
            <a:off x="514353" y="1009653"/>
            <a:ext cx="8182841"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8773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2623414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1660765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2689135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E665D1-1F8C-4B1A-8F2A-31D41909220A}"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238472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6698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E665D1-1F8C-4B1A-8F2A-31D41909220A}" type="datetimeFigureOut">
              <a:rPr lang="en-GB" smtClean="0"/>
              <a:t>22/11/2018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81086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E665D1-1F8C-4B1A-8F2A-31D41909220A}" type="datetimeFigureOut">
              <a:rPr lang="en-GB" smtClean="0"/>
              <a:t>22/11/2018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1727513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665D1-1F8C-4B1A-8F2A-31D41909220A}" type="datetimeFigureOut">
              <a:rPr lang="en-GB" smtClean="0"/>
              <a:t>22/11/2018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763806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65D1-1F8C-4B1A-8F2A-31D41909220A}"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475085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65D1-1F8C-4B1A-8F2A-31D41909220A}"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793852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1907184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665D1-1F8C-4B1A-8F2A-31D41909220A}"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08F5F-CEB3-4107-82BC-EC5FC5179CF4}" type="slidenum">
              <a:rPr lang="en-GB" smtClean="0"/>
              <a:t>‹#›</a:t>
            </a:fld>
            <a:endParaRPr lang="en-GB"/>
          </a:p>
        </p:txBody>
      </p:sp>
    </p:spTree>
    <p:extLst>
      <p:ext uri="{BB962C8B-B14F-4D97-AF65-F5344CB8AC3E}">
        <p14:creationId xmlns:p14="http://schemas.microsoft.com/office/powerpoint/2010/main" val="26527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28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07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450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923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51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63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E665D1-1F8C-4B1A-8F2A-31D41909220A}" type="datetimeFigureOut">
              <a:rPr lang="en-GB" smtClean="0">
                <a:solidFill>
                  <a:prstClr val="black">
                    <a:tint val="75000"/>
                  </a:prstClr>
                </a:solidFill>
              </a:rPr>
              <a:pPr/>
              <a:t>22/11/2018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708F5F-CEB3-4107-82BC-EC5FC5179C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27104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E665D1-1F8C-4B1A-8F2A-31D41909220A}" type="datetimeFigureOut">
              <a:rPr lang="en-GB" smtClean="0"/>
              <a:t>22/11/2018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708F5F-CEB3-4107-82BC-EC5FC5179CF4}" type="slidenum">
              <a:rPr lang="en-GB" smtClean="0"/>
              <a:t>‹#›</a:t>
            </a:fld>
            <a:endParaRPr lang="en-GB"/>
          </a:p>
        </p:txBody>
      </p:sp>
    </p:spTree>
    <p:extLst>
      <p:ext uri="{BB962C8B-B14F-4D97-AF65-F5344CB8AC3E}">
        <p14:creationId xmlns:p14="http://schemas.microsoft.com/office/powerpoint/2010/main" val="1090281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E665D1-1F8C-4B1A-8F2A-31D41909220A}" type="datetimeFigureOut">
              <a:rPr lang="en-GB" smtClean="0"/>
              <a:t>22/11/2018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708F5F-CEB3-4107-82BC-EC5FC5179CF4}" type="slidenum">
              <a:rPr lang="en-GB" smtClean="0"/>
              <a:t>‹#›</a:t>
            </a:fld>
            <a:endParaRPr lang="en-GB"/>
          </a:p>
        </p:txBody>
      </p:sp>
    </p:spTree>
    <p:extLst>
      <p:ext uri="{BB962C8B-B14F-4D97-AF65-F5344CB8AC3E}">
        <p14:creationId xmlns:p14="http://schemas.microsoft.com/office/powerpoint/2010/main" val="3197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26593" y="1340768"/>
            <a:ext cx="8136904" cy="1656185"/>
          </a:xfrm>
        </p:spPr>
        <p:txBody>
          <a:bodyPr>
            <a:normAutofit fontScale="90000"/>
          </a:bodyPr>
          <a:lstStyle/>
          <a:p>
            <a:pPr algn="ctr"/>
            <a:r>
              <a:rPr lang="en-GB" sz="3600" b="1" u="sng" dirty="0" smtClean="0"/>
              <a:t>Parent Information Meeting</a:t>
            </a:r>
            <a:br>
              <a:rPr lang="en-GB" sz="3600" b="1" u="sng" dirty="0" smtClean="0"/>
            </a:br>
            <a:r>
              <a:rPr lang="en-GB" sz="3600" b="1" u="sng" dirty="0" smtClean="0"/>
              <a:t/>
            </a:r>
            <a:br>
              <a:rPr lang="en-GB" sz="3600" b="1" u="sng" dirty="0" smtClean="0"/>
            </a:br>
            <a:r>
              <a:rPr lang="en-GB" sz="2800" b="1" u="sng" dirty="0" smtClean="0"/>
              <a:t>Alun Williams – CEO of MNSP</a:t>
            </a:r>
            <a:br>
              <a:rPr lang="en-GB" sz="2800" b="1" u="sng" dirty="0" smtClean="0"/>
            </a:br>
            <a:endParaRPr lang="en-GB" sz="2800" dirty="0"/>
          </a:p>
        </p:txBody>
      </p:sp>
      <p:sp>
        <p:nvSpPr>
          <p:cNvPr id="3" name="Subtitle 2"/>
          <p:cNvSpPr>
            <a:spLocks noGrp="1"/>
          </p:cNvSpPr>
          <p:nvPr>
            <p:ph type="subTitle" idx="4294967295"/>
          </p:nvPr>
        </p:nvSpPr>
        <p:spPr>
          <a:xfrm>
            <a:off x="532185" y="2708920"/>
            <a:ext cx="8109991" cy="3672408"/>
          </a:xfrm>
        </p:spPr>
        <p:txBody>
          <a:bodyPr>
            <a:normAutofit fontScale="92500" lnSpcReduction="10000"/>
          </a:bodyPr>
          <a:lstStyle/>
          <a:p>
            <a:pPr marL="0" indent="0">
              <a:buNone/>
            </a:pPr>
            <a:endParaRPr lang="en-GB" b="1" u="sng" dirty="0" smtClean="0"/>
          </a:p>
          <a:p>
            <a:pPr marL="514350" indent="-514350" algn="l">
              <a:lnSpc>
                <a:spcPct val="150000"/>
              </a:lnSpc>
              <a:buAutoNum type="arabicParenR"/>
            </a:pPr>
            <a:r>
              <a:rPr lang="en-GB" sz="2800" dirty="0" smtClean="0"/>
              <a:t>Who are we and what are we trying to achieve?</a:t>
            </a:r>
          </a:p>
          <a:p>
            <a:pPr marL="514350" indent="-514350" algn="l">
              <a:lnSpc>
                <a:spcPct val="150000"/>
              </a:lnSpc>
              <a:buAutoNum type="arabicParenR"/>
            </a:pPr>
            <a:r>
              <a:rPr lang="en-GB" sz="2800" dirty="0" smtClean="0"/>
              <a:t>Why join the MNSP Trust?</a:t>
            </a:r>
          </a:p>
          <a:p>
            <a:pPr marL="514350" indent="-514350" algn="l">
              <a:lnSpc>
                <a:spcPct val="150000"/>
              </a:lnSpc>
              <a:buAutoNum type="arabicParenR"/>
            </a:pPr>
            <a:r>
              <a:rPr lang="en-GB" sz="2800" dirty="0" smtClean="0"/>
              <a:t>What might be the benefits?</a:t>
            </a:r>
          </a:p>
          <a:p>
            <a:pPr marL="514350" indent="-514350" algn="l">
              <a:lnSpc>
                <a:spcPct val="150000"/>
              </a:lnSpc>
              <a:buAutoNum type="arabicParenR"/>
            </a:pPr>
            <a:r>
              <a:rPr lang="en-GB" sz="2800" dirty="0" smtClean="0"/>
              <a:t>Timeline. </a:t>
            </a:r>
          </a:p>
          <a:p>
            <a:pPr marL="514350" indent="-514350" algn="l">
              <a:lnSpc>
                <a:spcPct val="150000"/>
              </a:lnSpc>
              <a:buAutoNum type="arabicParenR"/>
            </a:pPr>
            <a:r>
              <a:rPr lang="en-GB" sz="2800" dirty="0" smtClean="0"/>
              <a:t>Questions from parents about the MNSP.</a:t>
            </a:r>
          </a:p>
        </p:txBody>
      </p:sp>
    </p:spTree>
    <p:extLst>
      <p:ext uri="{BB962C8B-B14F-4D97-AF65-F5344CB8AC3E}">
        <p14:creationId xmlns:p14="http://schemas.microsoft.com/office/powerpoint/2010/main" val="151817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1340768"/>
            <a:ext cx="8208912" cy="1154112"/>
          </a:xfrm>
        </p:spPr>
        <p:txBody>
          <a:bodyPr>
            <a:normAutofit fontScale="90000"/>
          </a:bodyPr>
          <a:lstStyle/>
          <a:p>
            <a:pPr algn="l"/>
            <a:r>
              <a:rPr lang="en-GB" dirty="0" smtClean="0"/>
              <a:t>Why MNSP </a:t>
            </a:r>
            <a:r>
              <a:rPr lang="en-GB" dirty="0"/>
              <a:t>given that most of its schools are primaries?</a:t>
            </a:r>
            <a:br>
              <a:rPr lang="en-GB" dirty="0"/>
            </a:br>
            <a:endParaRPr lang="en-GB" dirty="0"/>
          </a:p>
        </p:txBody>
      </p:sp>
      <p:sp>
        <p:nvSpPr>
          <p:cNvPr id="3" name="Subtitle 2"/>
          <p:cNvSpPr>
            <a:spLocks noGrp="1"/>
          </p:cNvSpPr>
          <p:nvPr>
            <p:ph type="subTitle" idx="4294967295"/>
          </p:nvPr>
        </p:nvSpPr>
        <p:spPr>
          <a:xfrm>
            <a:off x="539552" y="2276872"/>
            <a:ext cx="8208912" cy="4104456"/>
          </a:xfrm>
        </p:spPr>
        <p:txBody>
          <a:bodyPr>
            <a:noAutofit/>
          </a:bodyPr>
          <a:lstStyle/>
          <a:p>
            <a:pPr algn="l">
              <a:spcBef>
                <a:spcPts val="0"/>
              </a:spcBef>
            </a:pPr>
            <a:r>
              <a:rPr lang="en-GB" sz="2400" dirty="0" smtClean="0"/>
              <a:t>Most local Trusts have more primary schools than secondary schools.</a:t>
            </a:r>
          </a:p>
          <a:p>
            <a:pPr algn="l">
              <a:spcBef>
                <a:spcPts val="0"/>
              </a:spcBef>
            </a:pPr>
            <a:endParaRPr lang="en-GB" sz="2400" dirty="0" smtClean="0"/>
          </a:p>
          <a:p>
            <a:pPr algn="l">
              <a:spcBef>
                <a:spcPts val="0"/>
              </a:spcBef>
            </a:pPr>
            <a:r>
              <a:rPr lang="en-GB" sz="2400" dirty="0" smtClean="0"/>
              <a:t>MNSP has 3 secondary schools currently (more than most local MATs) and is due to have 6 by the end of 2020. Norton Hill in particular is a very similar school to Beechen Cliff in terms of its ethos, academic outcomes and focus on core traditional values – therefore MNSP is a good fit.</a:t>
            </a:r>
          </a:p>
          <a:p>
            <a:pPr algn="l">
              <a:spcBef>
                <a:spcPts val="0"/>
              </a:spcBef>
            </a:pPr>
            <a:endParaRPr lang="en-GB" sz="2400" dirty="0"/>
          </a:p>
          <a:p>
            <a:pPr algn="l">
              <a:spcBef>
                <a:spcPts val="0"/>
              </a:spcBef>
            </a:pPr>
            <a:r>
              <a:rPr lang="en-GB" sz="2400" dirty="0" smtClean="0"/>
              <a:t>Working with us avoids national MATs that would likely not wish to preserve the ethos/character of the school.</a:t>
            </a:r>
            <a:endParaRPr lang="en-GB" sz="2400" dirty="0"/>
          </a:p>
        </p:txBody>
      </p:sp>
    </p:spTree>
    <p:extLst>
      <p:ext uri="{BB962C8B-B14F-4D97-AF65-F5344CB8AC3E}">
        <p14:creationId xmlns:p14="http://schemas.microsoft.com/office/powerpoint/2010/main" val="266204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409701"/>
            <a:ext cx="8280920" cy="1011187"/>
          </a:xfrm>
        </p:spPr>
        <p:txBody>
          <a:bodyPr>
            <a:noAutofit/>
          </a:bodyPr>
          <a:lstStyle/>
          <a:p>
            <a:pPr algn="l"/>
            <a:r>
              <a:rPr lang="en-GB" sz="2400" dirty="0"/>
              <a:t>Many </a:t>
            </a:r>
            <a:r>
              <a:rPr lang="en-GB" sz="2400" dirty="0" smtClean="0"/>
              <a:t>MATs </a:t>
            </a:r>
            <a:r>
              <a:rPr lang="en-GB" sz="2400" dirty="0"/>
              <a:t>benefit from centralisation of some support functions such as Finance, HR, IT </a:t>
            </a:r>
            <a:r>
              <a:rPr lang="en-GB" sz="2400" dirty="0" smtClean="0"/>
              <a:t>etc. </a:t>
            </a:r>
            <a:r>
              <a:rPr lang="en-GB" sz="2400" dirty="0"/>
              <a:t>- is that the intention here?</a:t>
            </a:r>
            <a:br>
              <a:rPr lang="en-GB" sz="2400" dirty="0"/>
            </a:br>
            <a:endParaRPr lang="en-GB" sz="2400" dirty="0"/>
          </a:p>
        </p:txBody>
      </p:sp>
      <p:sp>
        <p:nvSpPr>
          <p:cNvPr id="3" name="Subtitle 2"/>
          <p:cNvSpPr>
            <a:spLocks noGrp="1"/>
          </p:cNvSpPr>
          <p:nvPr>
            <p:ph type="subTitle" idx="4294967295"/>
          </p:nvPr>
        </p:nvSpPr>
        <p:spPr>
          <a:xfrm>
            <a:off x="502256" y="2420888"/>
            <a:ext cx="8102192" cy="3816424"/>
          </a:xfrm>
        </p:spPr>
        <p:txBody>
          <a:bodyPr>
            <a:normAutofit/>
          </a:bodyPr>
          <a:lstStyle/>
          <a:p>
            <a:pPr algn="l"/>
            <a:r>
              <a:rPr lang="en-GB" sz="2400" dirty="0" smtClean="0"/>
              <a:t>Yes, absolutely. The MAT has central teams in the following areas that will be available to Beechen Cliff:</a:t>
            </a:r>
          </a:p>
          <a:p>
            <a:pPr marL="342900" indent="-342900" algn="l">
              <a:buAutoNum type="arabicParenR"/>
            </a:pPr>
            <a:r>
              <a:rPr lang="en-GB" sz="2400" dirty="0" smtClean="0"/>
              <a:t>School improvement</a:t>
            </a:r>
          </a:p>
          <a:p>
            <a:pPr marL="342900" indent="-342900" algn="l">
              <a:buAutoNum type="arabicParenR"/>
            </a:pPr>
            <a:r>
              <a:rPr lang="en-GB" sz="2400" dirty="0" smtClean="0"/>
              <a:t>Finance and audit</a:t>
            </a:r>
          </a:p>
          <a:p>
            <a:pPr marL="342900" indent="-342900" algn="l">
              <a:buAutoNum type="arabicParenR"/>
            </a:pPr>
            <a:r>
              <a:rPr lang="en-GB" sz="2400" dirty="0" smtClean="0"/>
              <a:t>Estates</a:t>
            </a:r>
          </a:p>
          <a:p>
            <a:pPr marL="342900" indent="-342900" algn="l">
              <a:buAutoNum type="arabicParenR"/>
            </a:pPr>
            <a:r>
              <a:rPr lang="en-GB" sz="2400" dirty="0" smtClean="0"/>
              <a:t>Personnel</a:t>
            </a:r>
            <a:r>
              <a:rPr lang="en-GB" sz="2400" dirty="0"/>
              <a:t> </a:t>
            </a:r>
            <a:r>
              <a:rPr lang="en-GB" sz="2400" dirty="0" smtClean="0"/>
              <a:t>and HR</a:t>
            </a:r>
          </a:p>
          <a:p>
            <a:pPr marL="342900" indent="-342900" algn="l">
              <a:buAutoNum type="arabicParenR"/>
            </a:pPr>
            <a:r>
              <a:rPr lang="en-GB" sz="2400" dirty="0" smtClean="0"/>
              <a:t>Catering</a:t>
            </a:r>
          </a:p>
          <a:p>
            <a:pPr marL="342900" indent="-342900" algn="l">
              <a:buAutoNum type="arabicParenR"/>
            </a:pPr>
            <a:r>
              <a:rPr lang="en-GB" sz="2400" dirty="0" smtClean="0"/>
              <a:t>Educational welfare</a:t>
            </a:r>
          </a:p>
          <a:p>
            <a:pPr marL="342900" indent="-342900" algn="l">
              <a:buAutoNum type="arabicParenR"/>
            </a:pPr>
            <a:r>
              <a:rPr lang="en-GB" sz="2400" dirty="0" smtClean="0"/>
              <a:t>Legal</a:t>
            </a:r>
          </a:p>
          <a:p>
            <a:pPr marL="342900" indent="-342900">
              <a:buAutoNum type="arabicParenR"/>
            </a:pPr>
            <a:endParaRPr lang="en-GB" dirty="0" smtClean="0"/>
          </a:p>
        </p:txBody>
      </p:sp>
    </p:spTree>
    <p:extLst>
      <p:ext uri="{BB962C8B-B14F-4D97-AF65-F5344CB8AC3E}">
        <p14:creationId xmlns:p14="http://schemas.microsoft.com/office/powerpoint/2010/main" val="215955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340767"/>
            <a:ext cx="8208912" cy="2016225"/>
          </a:xfrm>
        </p:spPr>
        <p:txBody>
          <a:bodyPr>
            <a:normAutofit fontScale="90000"/>
          </a:bodyPr>
          <a:lstStyle/>
          <a:p>
            <a:pPr algn="l"/>
            <a:r>
              <a:rPr lang="en-GB" sz="2700" dirty="0" smtClean="0"/>
              <a:t>Many MATs </a:t>
            </a:r>
            <a:r>
              <a:rPr lang="en-GB" sz="2700" dirty="0"/>
              <a:t>also benefit from some sharing and standardisation of teaching and learning resources (</a:t>
            </a:r>
            <a:r>
              <a:rPr lang="en-GB" sz="2700" dirty="0" err="1"/>
              <a:t>eg</a:t>
            </a:r>
            <a:r>
              <a:rPr lang="en-GB" sz="2700" dirty="0"/>
              <a:t> staff, methodologies, training, curriculum, internal exam </a:t>
            </a:r>
            <a:r>
              <a:rPr lang="en-GB" sz="2700" dirty="0" smtClean="0"/>
              <a:t>setting). </a:t>
            </a:r>
            <a:r>
              <a:rPr lang="en-GB" sz="2700" dirty="0"/>
              <a:t>To what extent is that the case here?</a:t>
            </a:r>
            <a:r>
              <a:rPr lang="en-GB" dirty="0"/>
              <a:t/>
            </a:r>
            <a:br>
              <a:rPr lang="en-GB" dirty="0"/>
            </a:br>
            <a:endParaRPr lang="en-GB" dirty="0"/>
          </a:p>
        </p:txBody>
      </p:sp>
      <p:sp>
        <p:nvSpPr>
          <p:cNvPr id="3" name="Subtitle 2"/>
          <p:cNvSpPr>
            <a:spLocks noGrp="1"/>
          </p:cNvSpPr>
          <p:nvPr>
            <p:ph type="subTitle" idx="4294967295"/>
          </p:nvPr>
        </p:nvSpPr>
        <p:spPr>
          <a:xfrm>
            <a:off x="467544" y="2924944"/>
            <a:ext cx="8208912" cy="3600400"/>
          </a:xfrm>
        </p:spPr>
        <p:txBody>
          <a:bodyPr>
            <a:noAutofit/>
          </a:bodyPr>
          <a:lstStyle/>
          <a:p>
            <a:pPr algn="l"/>
            <a:r>
              <a:rPr lang="en-GB" sz="2400" dirty="0" smtClean="0"/>
              <a:t>Yes, this is true and yes we intend to maximise the benefit of good collaboration. However, we expect schools to be separate entities and see the MAT as a facilitator supporting schools to achieve their vision – different to other larger MATs – Oasis for example.</a:t>
            </a:r>
          </a:p>
          <a:p>
            <a:pPr algn="l"/>
            <a:r>
              <a:rPr lang="en-GB" sz="2400" dirty="0" smtClean="0"/>
              <a:t>Some sensible standardisation is useful to support the wider work of the MAT, for example: exam boards, data systems, some aspects of training, etc.</a:t>
            </a:r>
          </a:p>
          <a:p>
            <a:pPr algn="l"/>
            <a:r>
              <a:rPr lang="en-GB" sz="2400" dirty="0" smtClean="0"/>
              <a:t>Most elements of school are for the headmaster or governors to determine – the curriculum for example.</a:t>
            </a:r>
            <a:endParaRPr lang="en-GB" sz="2400" dirty="0"/>
          </a:p>
        </p:txBody>
      </p:sp>
    </p:spTree>
    <p:extLst>
      <p:ext uri="{BB962C8B-B14F-4D97-AF65-F5344CB8AC3E}">
        <p14:creationId xmlns:p14="http://schemas.microsoft.com/office/powerpoint/2010/main" val="214002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8788" y="1412776"/>
            <a:ext cx="8217668" cy="1008112"/>
          </a:xfrm>
        </p:spPr>
        <p:txBody>
          <a:bodyPr>
            <a:normAutofit fontScale="90000"/>
          </a:bodyPr>
          <a:lstStyle/>
          <a:p>
            <a:pPr algn="l"/>
            <a:r>
              <a:rPr lang="en-GB" sz="3100" dirty="0" smtClean="0"/>
              <a:t>Does </a:t>
            </a:r>
            <a:r>
              <a:rPr lang="en-GB" sz="3100" dirty="0"/>
              <a:t>joining </a:t>
            </a:r>
            <a:r>
              <a:rPr lang="en-GB" sz="3100" dirty="0" smtClean="0"/>
              <a:t>MNSP </a:t>
            </a:r>
            <a:r>
              <a:rPr lang="en-GB" sz="3100" dirty="0"/>
              <a:t>have any material financial implications - either positive or negative?</a:t>
            </a:r>
            <a:r>
              <a:rPr lang="en-GB" dirty="0"/>
              <a:t/>
            </a:r>
            <a:br>
              <a:rPr lang="en-GB" dirty="0"/>
            </a:br>
            <a:endParaRPr lang="en-GB" dirty="0"/>
          </a:p>
        </p:txBody>
      </p:sp>
      <p:sp>
        <p:nvSpPr>
          <p:cNvPr id="3" name="Subtitle 2"/>
          <p:cNvSpPr>
            <a:spLocks noGrp="1"/>
          </p:cNvSpPr>
          <p:nvPr>
            <p:ph type="subTitle" idx="4294967295"/>
          </p:nvPr>
        </p:nvSpPr>
        <p:spPr>
          <a:xfrm>
            <a:off x="458788" y="2276872"/>
            <a:ext cx="8217668" cy="4104456"/>
          </a:xfrm>
        </p:spPr>
        <p:txBody>
          <a:bodyPr>
            <a:noAutofit/>
          </a:bodyPr>
          <a:lstStyle/>
          <a:p>
            <a:pPr algn="l"/>
            <a:r>
              <a:rPr lang="en-GB" sz="2400" dirty="0" smtClean="0"/>
              <a:t>Yes, there is a financial implication. All schools pay a 4% top slice to maintain the central services including school improvement. In most cases, schools gain from this arrangement as they have ‘free’ access to services that they themselves would have to broker – legal support for example. I do not anticipate that Beechen will be ‘out of pocket’ significantly.</a:t>
            </a:r>
          </a:p>
          <a:p>
            <a:pPr algn="l">
              <a:spcBef>
                <a:spcPts val="0"/>
              </a:spcBef>
            </a:pPr>
            <a:endParaRPr lang="en-GB" sz="2400" dirty="0"/>
          </a:p>
          <a:p>
            <a:pPr algn="l"/>
            <a:r>
              <a:rPr lang="en-GB" sz="2400" dirty="0" smtClean="0"/>
              <a:t>Additionally, as a relatively large MAT, we have an annual capital allowance which we estimate will be 1.3 million per year going forward. This is for maintaining and improving the estate.</a:t>
            </a:r>
            <a:endParaRPr lang="en-GB" sz="2400" dirty="0"/>
          </a:p>
        </p:txBody>
      </p:sp>
    </p:spTree>
    <p:extLst>
      <p:ext uri="{BB962C8B-B14F-4D97-AF65-F5344CB8AC3E}">
        <p14:creationId xmlns:p14="http://schemas.microsoft.com/office/powerpoint/2010/main" val="183530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9072" y="1541200"/>
            <a:ext cx="8496944" cy="1152128"/>
          </a:xfrm>
        </p:spPr>
        <p:txBody>
          <a:bodyPr>
            <a:normAutofit fontScale="90000"/>
          </a:bodyPr>
          <a:lstStyle/>
          <a:p>
            <a:pPr algn="l"/>
            <a:r>
              <a:rPr lang="en-GB" sz="3600" dirty="0" smtClean="0"/>
              <a:t>How </a:t>
            </a:r>
            <a:r>
              <a:rPr lang="en-GB" sz="3600" dirty="0"/>
              <a:t>will the role of the Governing Body change as a result of joining </a:t>
            </a:r>
            <a:r>
              <a:rPr lang="en-GB" sz="3600" dirty="0" smtClean="0"/>
              <a:t>MNSP</a:t>
            </a:r>
            <a:r>
              <a:rPr lang="en-GB" sz="3600" dirty="0"/>
              <a:t>?</a:t>
            </a:r>
            <a:r>
              <a:rPr lang="en-GB" dirty="0"/>
              <a:t/>
            </a:r>
            <a:br>
              <a:rPr lang="en-GB" dirty="0"/>
            </a:br>
            <a:endParaRPr lang="en-GB" dirty="0"/>
          </a:p>
        </p:txBody>
      </p:sp>
      <p:sp>
        <p:nvSpPr>
          <p:cNvPr id="3" name="Subtitle 2"/>
          <p:cNvSpPr>
            <a:spLocks noGrp="1"/>
          </p:cNvSpPr>
          <p:nvPr>
            <p:ph type="subTitle" idx="4294967295"/>
          </p:nvPr>
        </p:nvSpPr>
        <p:spPr>
          <a:xfrm>
            <a:off x="323528" y="2708920"/>
            <a:ext cx="8352928" cy="3832800"/>
          </a:xfrm>
        </p:spPr>
        <p:txBody>
          <a:bodyPr>
            <a:noAutofit/>
          </a:bodyPr>
          <a:lstStyle/>
          <a:p>
            <a:pPr algn="l"/>
            <a:r>
              <a:rPr lang="en-GB" sz="2400" dirty="0" smtClean="0"/>
              <a:t>Although the Governing Body is no longer the legal entity, its responsibilities remain the same in most aspects. The LGB is still responsible for standards, school improvement, managing the budget, the reserve, safeguarding, etc.</a:t>
            </a:r>
          </a:p>
          <a:p>
            <a:pPr algn="l">
              <a:spcBef>
                <a:spcPts val="0"/>
              </a:spcBef>
            </a:pPr>
            <a:endParaRPr lang="en-GB" sz="2400" dirty="0"/>
          </a:p>
          <a:p>
            <a:pPr algn="l"/>
            <a:r>
              <a:rPr lang="en-GB" sz="2400" dirty="0" smtClean="0"/>
              <a:t>The Trust will intervene if it feels the LGB are not discharging these duties effectively. We have not had to do that yet in any school!</a:t>
            </a:r>
            <a:endParaRPr lang="en-GB" sz="2400" dirty="0"/>
          </a:p>
        </p:txBody>
      </p:sp>
    </p:spTree>
    <p:extLst>
      <p:ext uri="{BB962C8B-B14F-4D97-AF65-F5344CB8AC3E}">
        <p14:creationId xmlns:p14="http://schemas.microsoft.com/office/powerpoint/2010/main" val="67580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1134587"/>
            <a:ext cx="8136904" cy="1801812"/>
          </a:xfrm>
        </p:spPr>
        <p:txBody>
          <a:bodyPr>
            <a:normAutofit/>
          </a:bodyPr>
          <a:lstStyle/>
          <a:p>
            <a:pPr algn="l"/>
            <a:r>
              <a:rPr lang="en-GB" sz="3600" dirty="0" smtClean="0"/>
              <a:t>How </a:t>
            </a:r>
            <a:r>
              <a:rPr lang="en-GB" sz="3600" dirty="0"/>
              <a:t>much ‘independence’ will Beechen Cliff </a:t>
            </a:r>
            <a:r>
              <a:rPr lang="en-GB" sz="3600" dirty="0" smtClean="0"/>
              <a:t>lose </a:t>
            </a:r>
            <a:r>
              <a:rPr lang="en-GB" sz="3600" dirty="0"/>
              <a:t>as a result of joining </a:t>
            </a:r>
            <a:r>
              <a:rPr lang="en-GB" sz="3600" dirty="0" smtClean="0"/>
              <a:t>MNSP</a:t>
            </a:r>
            <a:r>
              <a:rPr lang="en-GB" sz="3600" dirty="0"/>
              <a:t>?</a:t>
            </a:r>
            <a:r>
              <a:rPr lang="en-GB" dirty="0"/>
              <a:t/>
            </a:r>
            <a:br>
              <a:rPr lang="en-GB" dirty="0"/>
            </a:br>
            <a:endParaRPr lang="en-GB" dirty="0"/>
          </a:p>
        </p:txBody>
      </p:sp>
      <p:sp>
        <p:nvSpPr>
          <p:cNvPr id="3" name="Subtitle 2"/>
          <p:cNvSpPr>
            <a:spLocks noGrp="1"/>
          </p:cNvSpPr>
          <p:nvPr>
            <p:ph type="subTitle" idx="4294967295"/>
          </p:nvPr>
        </p:nvSpPr>
        <p:spPr>
          <a:xfrm>
            <a:off x="539552" y="2492896"/>
            <a:ext cx="8136904" cy="3600400"/>
          </a:xfrm>
        </p:spPr>
        <p:txBody>
          <a:bodyPr>
            <a:noAutofit/>
          </a:bodyPr>
          <a:lstStyle/>
          <a:p>
            <a:pPr algn="l"/>
            <a:r>
              <a:rPr lang="en-GB" sz="2400" dirty="0" smtClean="0"/>
              <a:t>Very little if the school is performing well and acting appropriately. The Trust is set up to support schools to realise their vision for the children in their community. The Trust can also do some of the ‘heavy lifting’ when things go wrong and support the school. </a:t>
            </a:r>
          </a:p>
          <a:p>
            <a:pPr algn="l"/>
            <a:endParaRPr lang="en-GB" sz="2400" dirty="0"/>
          </a:p>
          <a:p>
            <a:pPr algn="l"/>
            <a:r>
              <a:rPr lang="en-GB" sz="2400" dirty="0" smtClean="0"/>
              <a:t>Clearly Beechen Cliff will receive school improvement support, but will also be able to provide support for other schools which is healthy for staff and children.</a:t>
            </a:r>
            <a:endParaRPr lang="en-GB" sz="2400" dirty="0"/>
          </a:p>
        </p:txBody>
      </p:sp>
    </p:spTree>
    <p:extLst>
      <p:ext uri="{BB962C8B-B14F-4D97-AF65-F5344CB8AC3E}">
        <p14:creationId xmlns:p14="http://schemas.microsoft.com/office/powerpoint/2010/main" val="93084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412776"/>
            <a:ext cx="8208912" cy="1656184"/>
          </a:xfrm>
        </p:spPr>
        <p:txBody>
          <a:bodyPr>
            <a:noAutofit/>
          </a:bodyPr>
          <a:lstStyle/>
          <a:p>
            <a:pPr algn="l"/>
            <a:r>
              <a:rPr lang="en-GB" sz="2400" dirty="0" smtClean="0"/>
              <a:t>How </a:t>
            </a:r>
            <a:r>
              <a:rPr lang="en-GB" sz="2400" dirty="0"/>
              <a:t>will the budget be allocated — will this be BC’s priorities or those of the MNSP? Aligned to this, how will funds raised by PTA or parents support be targeted at Beechen activities </a:t>
            </a:r>
            <a:r>
              <a:rPr lang="en-GB" sz="2400" dirty="0" smtClean="0"/>
              <a:t>and priorities </a:t>
            </a:r>
            <a:r>
              <a:rPr lang="en-GB" sz="2400" dirty="0"/>
              <a:t>and not go into one big MNSP ‘pot’? </a:t>
            </a:r>
            <a:br>
              <a:rPr lang="en-GB" sz="2400" dirty="0"/>
            </a:br>
            <a:endParaRPr lang="en-GB" sz="2400" dirty="0"/>
          </a:p>
        </p:txBody>
      </p:sp>
      <p:sp>
        <p:nvSpPr>
          <p:cNvPr id="3" name="Subtitle 2"/>
          <p:cNvSpPr>
            <a:spLocks noGrp="1"/>
          </p:cNvSpPr>
          <p:nvPr>
            <p:ph type="subTitle" idx="4294967295"/>
          </p:nvPr>
        </p:nvSpPr>
        <p:spPr>
          <a:xfrm>
            <a:off x="467544" y="3068960"/>
            <a:ext cx="8208912" cy="3384228"/>
          </a:xfrm>
        </p:spPr>
        <p:txBody>
          <a:bodyPr>
            <a:normAutofit/>
          </a:bodyPr>
          <a:lstStyle/>
          <a:p>
            <a:pPr algn="l"/>
            <a:r>
              <a:rPr lang="en-GB" sz="2400" dirty="0" smtClean="0"/>
              <a:t>The budget is allocated in the same way as it is now. The Trust is the ‘lender of last resort’ however, which protects the school. The Local Governing Body and Head determine the spending and provided this is sensible and legal, the Trust do not interfere.</a:t>
            </a:r>
          </a:p>
          <a:p>
            <a:pPr algn="l">
              <a:spcBef>
                <a:spcPts val="0"/>
              </a:spcBef>
            </a:pPr>
            <a:endParaRPr lang="en-GB" sz="2400" dirty="0"/>
          </a:p>
          <a:p>
            <a:pPr algn="l"/>
            <a:r>
              <a:rPr lang="en-GB" sz="2400" dirty="0" smtClean="0"/>
              <a:t>PTA funds stay with the school. – there is no ‘big pot’, except for the 4% top slice.</a:t>
            </a:r>
            <a:endParaRPr lang="en-GB" sz="2400" dirty="0"/>
          </a:p>
        </p:txBody>
      </p:sp>
    </p:spTree>
    <p:extLst>
      <p:ext uri="{BB962C8B-B14F-4D97-AF65-F5344CB8AC3E}">
        <p14:creationId xmlns:p14="http://schemas.microsoft.com/office/powerpoint/2010/main" val="264422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1268760"/>
            <a:ext cx="8208912" cy="2387600"/>
          </a:xfrm>
        </p:spPr>
        <p:txBody>
          <a:bodyPr>
            <a:noAutofit/>
          </a:bodyPr>
          <a:lstStyle/>
          <a:p>
            <a:pPr algn="l"/>
            <a:r>
              <a:rPr lang="en-GB" sz="2400" dirty="0" smtClean="0"/>
              <a:t>How </a:t>
            </a:r>
            <a:r>
              <a:rPr lang="en-GB" sz="2400" dirty="0"/>
              <a:t>will Beechen ensure that staff on the payroll are NOT transferred to other schools within MNSP according to ’needs’ identified by the MNSP team and without consultation with BC? Likewise, how will you ensure that staff from other schools are not foisted onto the payroll and roster at Beechen; I’m especially interested to know where this could impinge on BC budget?  </a:t>
            </a:r>
            <a:br>
              <a:rPr lang="en-GB" sz="2400" dirty="0"/>
            </a:br>
            <a:endParaRPr lang="en-GB" sz="2400" dirty="0"/>
          </a:p>
        </p:txBody>
      </p:sp>
      <p:sp>
        <p:nvSpPr>
          <p:cNvPr id="3" name="Subtitle 2"/>
          <p:cNvSpPr>
            <a:spLocks noGrp="1"/>
          </p:cNvSpPr>
          <p:nvPr>
            <p:ph type="subTitle" idx="4294967295"/>
          </p:nvPr>
        </p:nvSpPr>
        <p:spPr>
          <a:xfrm>
            <a:off x="539552" y="3501008"/>
            <a:ext cx="7992888" cy="3096344"/>
          </a:xfrm>
        </p:spPr>
        <p:txBody>
          <a:bodyPr>
            <a:noAutofit/>
          </a:bodyPr>
          <a:lstStyle/>
          <a:p>
            <a:pPr algn="l"/>
            <a:r>
              <a:rPr lang="en-GB" sz="2400" dirty="0" smtClean="0"/>
              <a:t>Beechen Cliff staff and indeed all staff in the Trust, have a named school on their contract. Any staff moves are for promotion or experience and are driven by the staff and schools themselves. We probably do 10-15 a year.</a:t>
            </a:r>
          </a:p>
          <a:p>
            <a:pPr algn="l">
              <a:spcBef>
                <a:spcPts val="0"/>
              </a:spcBef>
            </a:pPr>
            <a:endParaRPr lang="en-GB" sz="2400" dirty="0"/>
          </a:p>
          <a:p>
            <a:pPr algn="l"/>
            <a:r>
              <a:rPr lang="en-GB" sz="2400" dirty="0" smtClean="0"/>
              <a:t>The budget should not be impacted upon, but if it is then the Trust compensates for it.</a:t>
            </a:r>
            <a:endParaRPr lang="en-GB" sz="2400" dirty="0"/>
          </a:p>
        </p:txBody>
      </p:sp>
    </p:spTree>
    <p:extLst>
      <p:ext uri="{BB962C8B-B14F-4D97-AF65-F5344CB8AC3E}">
        <p14:creationId xmlns:p14="http://schemas.microsoft.com/office/powerpoint/2010/main" val="41491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1296036"/>
            <a:ext cx="8136904" cy="2387600"/>
          </a:xfrm>
        </p:spPr>
        <p:txBody>
          <a:bodyPr>
            <a:noAutofit/>
          </a:bodyPr>
          <a:lstStyle/>
          <a:p>
            <a:pPr algn="l"/>
            <a:r>
              <a:rPr lang="en-GB" sz="2400" dirty="0"/>
              <a:t>How will BC determine its priorities for teaching and the way the curriculum is </a:t>
            </a:r>
            <a:r>
              <a:rPr lang="en-GB" sz="2400" dirty="0" smtClean="0"/>
              <a:t>prioritised/taught</a:t>
            </a:r>
            <a:r>
              <a:rPr lang="en-GB" sz="2400" dirty="0"/>
              <a:t>? How will you ensure that there is not an overwhelming drive to results that leads to reduced outcomes for individuals?</a:t>
            </a:r>
          </a:p>
        </p:txBody>
      </p:sp>
      <p:sp>
        <p:nvSpPr>
          <p:cNvPr id="3" name="Subtitle 2"/>
          <p:cNvSpPr>
            <a:spLocks noGrp="1"/>
          </p:cNvSpPr>
          <p:nvPr>
            <p:ph type="subTitle" idx="4294967295"/>
          </p:nvPr>
        </p:nvSpPr>
        <p:spPr>
          <a:xfrm>
            <a:off x="570424" y="3683636"/>
            <a:ext cx="7962016" cy="1977612"/>
          </a:xfrm>
        </p:spPr>
        <p:txBody>
          <a:bodyPr>
            <a:normAutofit/>
          </a:bodyPr>
          <a:lstStyle/>
          <a:p>
            <a:pPr algn="l"/>
            <a:r>
              <a:rPr lang="en-GB" sz="2400" dirty="0" smtClean="0"/>
              <a:t>The way children are taught and the curriculum is the responsibility of the school not the Trust – provided it is legal.</a:t>
            </a:r>
            <a:endParaRPr lang="en-GB" sz="2400" dirty="0"/>
          </a:p>
        </p:txBody>
      </p:sp>
    </p:spTree>
    <p:extLst>
      <p:ext uri="{BB962C8B-B14F-4D97-AF65-F5344CB8AC3E}">
        <p14:creationId xmlns:p14="http://schemas.microsoft.com/office/powerpoint/2010/main" val="403244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1268760"/>
            <a:ext cx="8136904" cy="1730375"/>
          </a:xfrm>
        </p:spPr>
        <p:txBody>
          <a:bodyPr>
            <a:normAutofit fontScale="90000"/>
          </a:bodyPr>
          <a:lstStyle/>
          <a:p>
            <a:pPr algn="l"/>
            <a:r>
              <a:rPr lang="en-GB" sz="2700" dirty="0" smtClean="0"/>
              <a:t/>
            </a:r>
            <a:br>
              <a:rPr lang="en-GB" sz="2700" dirty="0" smtClean="0"/>
            </a:br>
            <a:r>
              <a:rPr lang="en-GB" sz="2400" dirty="0" smtClean="0"/>
              <a:t>How </a:t>
            </a:r>
            <a:r>
              <a:rPr lang="en-GB" sz="2400" dirty="0"/>
              <a:t>will </a:t>
            </a:r>
            <a:r>
              <a:rPr lang="en-GB" sz="2400" dirty="0" err="1"/>
              <a:t>Beechen’s</a:t>
            </a:r>
            <a:r>
              <a:rPr lang="en-GB" sz="2400" dirty="0"/>
              <a:t> involvement not bolster any failing schools within MNSP - what are the other schools and what OFSTED ranking do they currently have (is Beechen going to be the ‘apple in the eye’ of the MNSP)????? I think for most parents and carers, the MNSP is not something that we have any knowledge of to date (why would we?). </a:t>
            </a:r>
            <a:br>
              <a:rPr lang="en-GB" sz="2400" dirty="0"/>
            </a:br>
            <a:endParaRPr lang="en-GB" sz="2400" dirty="0"/>
          </a:p>
        </p:txBody>
      </p:sp>
      <p:sp>
        <p:nvSpPr>
          <p:cNvPr id="3" name="Subtitle 2"/>
          <p:cNvSpPr>
            <a:spLocks noGrp="1"/>
          </p:cNvSpPr>
          <p:nvPr>
            <p:ph type="subTitle" idx="4294967295"/>
          </p:nvPr>
        </p:nvSpPr>
        <p:spPr>
          <a:xfrm>
            <a:off x="560944" y="3140968"/>
            <a:ext cx="8115512" cy="3456384"/>
          </a:xfrm>
        </p:spPr>
        <p:txBody>
          <a:bodyPr>
            <a:normAutofit fontScale="92500"/>
          </a:bodyPr>
          <a:lstStyle/>
          <a:p>
            <a:pPr algn="l">
              <a:spcBef>
                <a:spcPts val="0"/>
              </a:spcBef>
            </a:pPr>
            <a:r>
              <a:rPr lang="en-GB" dirty="0" smtClean="0"/>
              <a:t>MNSP has no failing schools. All schools are graded Ofsted ‘good’ or better. We have however moved two ‘special measures’ schools to ‘good’ in the last year.</a:t>
            </a:r>
          </a:p>
          <a:p>
            <a:pPr marL="0" indent="0" algn="l">
              <a:spcBef>
                <a:spcPts val="0"/>
              </a:spcBef>
              <a:buNone/>
            </a:pPr>
            <a:endParaRPr lang="en-GB" dirty="0" smtClean="0"/>
          </a:p>
          <a:p>
            <a:pPr algn="l">
              <a:spcBef>
                <a:spcPts val="0"/>
              </a:spcBef>
            </a:pPr>
            <a:r>
              <a:rPr lang="en-GB" dirty="0" smtClean="0"/>
              <a:t>Results at the secondary schools are strong as well. For example, Norton Hill matches or exceeds Beechen Cliff in terms of outcomes each year (even when looking only at boys!). The relationship I hope that we can create is one where we can collaborate to improve opportunity</a:t>
            </a:r>
            <a:r>
              <a:rPr lang="en-GB" dirty="0"/>
              <a:t> </a:t>
            </a:r>
            <a:r>
              <a:rPr lang="en-GB" dirty="0" smtClean="0"/>
              <a:t>and outcomes for all children.</a:t>
            </a:r>
          </a:p>
          <a:p>
            <a:pPr algn="l">
              <a:spcBef>
                <a:spcPts val="0"/>
              </a:spcBef>
            </a:pPr>
            <a:endParaRPr lang="en-GB" dirty="0"/>
          </a:p>
          <a:p>
            <a:pPr algn="l">
              <a:spcBef>
                <a:spcPts val="0"/>
              </a:spcBef>
            </a:pPr>
            <a:r>
              <a:rPr lang="en-GB" dirty="0" smtClean="0"/>
              <a:t>Despite the OFSTED judgement – we do view Beechen Cliff as a strong partner and a strong school. But it will not be the ‘apple in the eye’ as suggested. There are plenty of other high performing schools in the Trust already.</a:t>
            </a:r>
            <a:endParaRPr lang="en-GB" dirty="0"/>
          </a:p>
        </p:txBody>
      </p:sp>
    </p:spTree>
    <p:extLst>
      <p:ext uri="{BB962C8B-B14F-4D97-AF65-F5344CB8AC3E}">
        <p14:creationId xmlns:p14="http://schemas.microsoft.com/office/powerpoint/2010/main" val="260690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8705" y="1195909"/>
            <a:ext cx="8253441" cy="781050"/>
          </a:xfrm>
        </p:spPr>
        <p:txBody>
          <a:bodyPr/>
          <a:lstStyle/>
          <a:p>
            <a:r>
              <a:rPr lang="en-GB" u="sng" dirty="0" smtClean="0">
                <a:latin typeface="+mn-lt"/>
              </a:rPr>
              <a:t>Vision for the </a:t>
            </a:r>
            <a:r>
              <a:rPr lang="en-GB" u="sng" dirty="0">
                <a:latin typeface="+mn-lt"/>
              </a:rPr>
              <a:t>T</a:t>
            </a:r>
            <a:r>
              <a:rPr lang="en-GB" u="sng" dirty="0" smtClean="0">
                <a:latin typeface="+mn-lt"/>
              </a:rPr>
              <a:t>rust Schools</a:t>
            </a:r>
            <a:endParaRPr lang="en-GB" u="sng" dirty="0">
              <a:latin typeface="+mn-lt"/>
            </a:endParaRPr>
          </a:p>
        </p:txBody>
      </p:sp>
      <p:sp>
        <p:nvSpPr>
          <p:cNvPr id="3" name="Subtitle 2"/>
          <p:cNvSpPr>
            <a:spLocks noGrp="1"/>
          </p:cNvSpPr>
          <p:nvPr>
            <p:ph type="subTitle" idx="4294967295"/>
          </p:nvPr>
        </p:nvSpPr>
        <p:spPr>
          <a:xfrm>
            <a:off x="443753" y="2086904"/>
            <a:ext cx="8253441" cy="709096"/>
          </a:xfrm>
        </p:spPr>
        <p:txBody>
          <a:bodyPr>
            <a:normAutofit/>
          </a:bodyPr>
          <a:lstStyle/>
          <a:p>
            <a:r>
              <a:rPr lang="en-GB" dirty="0" smtClean="0"/>
              <a:t>An underlining entitlement that all children should be able to attend a ‘good’ or better school, with school improvement as its principal focus. </a:t>
            </a:r>
          </a:p>
          <a:p>
            <a:endParaRPr lang="en-GB" dirty="0"/>
          </a:p>
        </p:txBody>
      </p:sp>
      <p:pic>
        <p:nvPicPr>
          <p:cNvPr id="6" name="Picture 5"/>
          <p:cNvPicPr/>
          <p:nvPr/>
        </p:nvPicPr>
        <p:blipFill>
          <a:blip r:embed="rId2"/>
          <a:stretch>
            <a:fillRect/>
          </a:stretch>
        </p:blipFill>
        <p:spPr>
          <a:xfrm>
            <a:off x="251520" y="3015891"/>
            <a:ext cx="3543489" cy="3299069"/>
          </a:xfrm>
          <a:prstGeom prst="rect">
            <a:avLst/>
          </a:prstGeom>
        </p:spPr>
      </p:pic>
      <p:sp>
        <p:nvSpPr>
          <p:cNvPr id="7" name="TextBox 6"/>
          <p:cNvSpPr txBox="1"/>
          <p:nvPr/>
        </p:nvSpPr>
        <p:spPr>
          <a:xfrm>
            <a:off x="3987242" y="2796000"/>
            <a:ext cx="4688645" cy="3785652"/>
          </a:xfrm>
          <a:prstGeom prst="rect">
            <a:avLst/>
          </a:prstGeom>
          <a:noFill/>
        </p:spPr>
        <p:txBody>
          <a:bodyPr wrap="square" rtlCol="0">
            <a:spAutoFit/>
          </a:bodyPr>
          <a:lstStyle/>
          <a:p>
            <a:r>
              <a:rPr lang="en-GB" sz="1600" dirty="0"/>
              <a:t>No one school the same, but all with the dual aims of </a:t>
            </a:r>
            <a:r>
              <a:rPr lang="en-GB" sz="1600" b="1" dirty="0"/>
              <a:t>improving academic outcomes </a:t>
            </a:r>
            <a:r>
              <a:rPr lang="en-GB" sz="1600" dirty="0"/>
              <a:t>and supporting the </a:t>
            </a:r>
            <a:r>
              <a:rPr lang="en-GB" sz="1600" b="1" dirty="0"/>
              <a:t>development of personal and social qualities.</a:t>
            </a:r>
          </a:p>
          <a:p>
            <a:endParaRPr lang="en-GB" sz="1600" b="1" dirty="0"/>
          </a:p>
          <a:p>
            <a:r>
              <a:rPr lang="en-GB" sz="1600" dirty="0"/>
              <a:t>A curriculum in our schools that challenges children and one that emphasises extra-curricular involvement to broaden horizons.</a:t>
            </a:r>
          </a:p>
          <a:p>
            <a:endParaRPr lang="en-GB" sz="1600" dirty="0"/>
          </a:p>
          <a:p>
            <a:r>
              <a:rPr lang="en-GB" sz="1600" dirty="0"/>
              <a:t>Learning that is of the highest quality, stimulating and prepares children for life in modern Britain and builds resilience. </a:t>
            </a:r>
          </a:p>
          <a:p>
            <a:endParaRPr lang="en-GB" sz="1600" dirty="0"/>
          </a:p>
          <a:p>
            <a:r>
              <a:rPr lang="en-GB" sz="1600" dirty="0"/>
              <a:t>Where strong and structured collaboration is the driving force behind all that we do and keeps us all safe and secure .</a:t>
            </a:r>
            <a:endParaRPr lang="en-GB" sz="1600" b="1" dirty="0"/>
          </a:p>
        </p:txBody>
      </p:sp>
    </p:spTree>
    <p:extLst>
      <p:ext uri="{BB962C8B-B14F-4D97-AF65-F5344CB8AC3E}">
        <p14:creationId xmlns:p14="http://schemas.microsoft.com/office/powerpoint/2010/main" val="1108541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7544" y="1484784"/>
            <a:ext cx="8208912" cy="2088232"/>
          </a:xfrm>
        </p:spPr>
        <p:txBody>
          <a:bodyPr>
            <a:normAutofit/>
          </a:bodyPr>
          <a:lstStyle/>
          <a:p>
            <a:pPr algn="l"/>
            <a:r>
              <a:rPr lang="en-GB" sz="2400" dirty="0" smtClean="0"/>
              <a:t>How </a:t>
            </a:r>
            <a:r>
              <a:rPr lang="en-GB" sz="2400" dirty="0"/>
              <a:t>will you ensure the intake and budget for Beechen is maintained given its participation within MNSP? The removal of the independence - and all that it represented to parents and pupils - is critical here. </a:t>
            </a:r>
            <a:br>
              <a:rPr lang="en-GB" sz="2400" dirty="0"/>
            </a:br>
            <a:endParaRPr lang="en-GB" sz="2400" dirty="0"/>
          </a:p>
        </p:txBody>
      </p:sp>
      <p:sp>
        <p:nvSpPr>
          <p:cNvPr id="3" name="Subtitle 2"/>
          <p:cNvSpPr>
            <a:spLocks noGrp="1"/>
          </p:cNvSpPr>
          <p:nvPr>
            <p:ph type="subTitle" idx="4294967295"/>
          </p:nvPr>
        </p:nvSpPr>
        <p:spPr>
          <a:xfrm>
            <a:off x="467544" y="3547864"/>
            <a:ext cx="8208912" cy="2419350"/>
          </a:xfrm>
        </p:spPr>
        <p:txBody>
          <a:bodyPr>
            <a:normAutofit/>
          </a:bodyPr>
          <a:lstStyle/>
          <a:p>
            <a:pPr algn="l"/>
            <a:r>
              <a:rPr lang="en-GB" sz="2400" dirty="0" smtClean="0"/>
              <a:t>See the Trust as the facilitator, able to support Beechen Cliff to make its vision a reality. There is no desire to change that vision and neither have we done this when other schools have joined MNSP.</a:t>
            </a:r>
            <a:endParaRPr lang="en-GB" sz="2400" dirty="0"/>
          </a:p>
        </p:txBody>
      </p:sp>
    </p:spTree>
    <p:extLst>
      <p:ext uri="{BB962C8B-B14F-4D97-AF65-F5344CB8AC3E}">
        <p14:creationId xmlns:p14="http://schemas.microsoft.com/office/powerpoint/2010/main" val="224571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2263" y="1340768"/>
            <a:ext cx="8164931" cy="360040"/>
          </a:xfrm>
        </p:spPr>
        <p:txBody>
          <a:bodyPr>
            <a:noAutofit/>
          </a:bodyPr>
          <a:lstStyle/>
          <a:p>
            <a:r>
              <a:rPr lang="en-GB" sz="2000" b="1" u="sng" dirty="0">
                <a:latin typeface="+mn-lt"/>
              </a:rPr>
              <a:t>Current Trust Schools:</a:t>
            </a:r>
          </a:p>
        </p:txBody>
      </p:sp>
      <p:graphicFrame>
        <p:nvGraphicFramePr>
          <p:cNvPr id="4" name="Table 3"/>
          <p:cNvGraphicFramePr>
            <a:graphicFrameLocks noGrp="1"/>
          </p:cNvGraphicFramePr>
          <p:nvPr>
            <p:extLst>
              <p:ext uri="{D42A27DB-BD31-4B8C-83A1-F6EECF244321}">
                <p14:modId xmlns:p14="http://schemas.microsoft.com/office/powerpoint/2010/main" val="759237914"/>
              </p:ext>
            </p:extLst>
          </p:nvPr>
        </p:nvGraphicFramePr>
        <p:xfrm>
          <a:off x="400280" y="1847843"/>
          <a:ext cx="8250069" cy="4513384"/>
        </p:xfrm>
        <a:graphic>
          <a:graphicData uri="http://schemas.openxmlformats.org/drawingml/2006/table">
            <a:tbl>
              <a:tblPr bandRow="1"/>
              <a:tblGrid>
                <a:gridCol w="1668871"/>
                <a:gridCol w="936938"/>
                <a:gridCol w="1477850"/>
                <a:gridCol w="840347"/>
                <a:gridCol w="782392"/>
                <a:gridCol w="830687"/>
                <a:gridCol w="1712984"/>
              </a:tblGrid>
              <a:tr h="408648">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School Name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Location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Sector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N.o.R</a:t>
                      </a:r>
                      <a:r>
                        <a:rPr lang="en-GB" sz="800" dirty="0">
                          <a:effectLst/>
                          <a:latin typeface="Calibri" panose="020F0502020204030204" pitchFamily="34" charset="0"/>
                          <a:ea typeface="Calibri" panose="020F0502020204030204" pitchFamily="34" charset="0"/>
                          <a:cs typeface="Times New Roman" panose="02020603050405020304" pitchFamily="18" charset="0"/>
                        </a:rPr>
                        <a:t>.</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%PP</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Date of joining MAT</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Current Ofsted rating 1-4 </a:t>
                      </a:r>
                    </a:p>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(with date)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7772">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Norton Hill Secondary School</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MSN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Sec 11-18</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1734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2009</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 (1 for behaviour/ safety (Jul 17)</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26">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Somervale Secondary School</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MSN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Sec 11-18</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559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2009</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95">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St Dunstan’s Secondary School</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Glastonbury</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Sec 11-16</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330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2016</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57">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High </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Littleton </a:t>
                      </a:r>
                      <a:r>
                        <a:rPr lang="en-GB" sz="800" dirty="0">
                          <a:effectLst/>
                          <a:latin typeface="Calibri" panose="020F0502020204030204" pitchFamily="34" charset="0"/>
                          <a:ea typeface="Calibri" panose="020F0502020204030204" pitchFamily="34" charset="0"/>
                          <a:cs typeface="Times New Roman" panose="02020603050405020304" pitchFamily="18" charset="0"/>
                        </a:rPr>
                        <a:t>(C of 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High</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Littleton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Pri</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175</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2014</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234">
                <a:tc>
                  <a:txBody>
                    <a:bodyPr/>
                    <a:lstStyle/>
                    <a:p>
                      <a:pPr>
                        <a:lnSpc>
                          <a:spcPct val="115000"/>
                        </a:lnSpc>
                        <a:spcAft>
                          <a:spcPts val="0"/>
                        </a:spcAft>
                      </a:pPr>
                      <a:r>
                        <a:rPr lang="en-GB" sz="800" dirty="0" err="1" smtClean="0">
                          <a:effectLst/>
                          <a:latin typeface="Calibri" panose="020F0502020204030204" pitchFamily="34" charset="0"/>
                          <a:ea typeface="Calibri" panose="020F0502020204030204" pitchFamily="34" charset="0"/>
                          <a:cs typeface="Times New Roman" panose="02020603050405020304" pitchFamily="18" charset="0"/>
                        </a:rPr>
                        <a:t>Clutton</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800" dirty="0">
                          <a:effectLst/>
                          <a:latin typeface="Calibri" panose="020F0502020204030204" pitchFamily="34" charset="0"/>
                          <a:ea typeface="Calibri" panose="020F0502020204030204" pitchFamily="34" charset="0"/>
                          <a:cs typeface="Times New Roman" panose="02020603050405020304" pitchFamily="18" charset="0"/>
                        </a:rPr>
                        <a:t>(C of 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Clutton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Pri</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135</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2014</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65">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Trinity Church School (C of 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Radstock</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Pri</a:t>
                      </a:r>
                      <a:r>
                        <a:rPr lang="en-GB" sz="800" dirty="0">
                          <a:effectLst/>
                          <a:latin typeface="Calibri" panose="020F0502020204030204" pitchFamily="34" charset="0"/>
                          <a:ea typeface="Calibri" panose="020F0502020204030204" pitchFamily="34" charset="0"/>
                          <a:cs typeface="Times New Roman" panose="02020603050405020304" pitchFamily="18" charset="0"/>
                        </a:rPr>
                        <a:t>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nur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2015</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57">
                <a:tc>
                  <a:txBody>
                    <a:bodyPr/>
                    <a:lstStyle/>
                    <a:p>
                      <a:pP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Dundry primary (C of 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Dundry</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Pri</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90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2015</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N/A</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likely 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26">
                <a:tc>
                  <a:txBody>
                    <a:bodyPr/>
                    <a:lstStyle/>
                    <a:p>
                      <a:pP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Longvernal primary</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MSN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Pri/nur</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155</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2016</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 (1 for l and M)</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57">
                <a:tc>
                  <a:txBody>
                    <a:bodyPr/>
                    <a:lstStyle/>
                    <a:p>
                      <a:pP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Welton Primary</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MSN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Pri</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2016</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25">
                <a:tc>
                  <a:txBody>
                    <a:bodyPr/>
                    <a:lstStyle/>
                    <a:p>
                      <a:pP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Farrington Gurney Pri (C of E)</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FG</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Pri</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90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2017</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5">
                <a:tc>
                  <a:txBody>
                    <a:bodyPr/>
                    <a:lstStyle/>
                    <a:p>
                      <a:pP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Midsomer</a:t>
                      </a:r>
                      <a:r>
                        <a:rPr lang="en-GB" sz="800" dirty="0">
                          <a:effectLst/>
                          <a:latin typeface="Calibri" panose="020F0502020204030204" pitchFamily="34" charset="0"/>
                          <a:ea typeface="Calibri" panose="020F0502020204030204" pitchFamily="34" charset="0"/>
                          <a:cs typeface="Times New Roman" panose="02020603050405020304" pitchFamily="18" charset="0"/>
                        </a:rPr>
                        <a:t> Norton Primary</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MSN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Pri/nur</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360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2017</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00">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Norton Hill Primary Free School (2019)</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MSN</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a:effectLst/>
                          <a:latin typeface="Calibri" panose="020F0502020204030204" pitchFamily="34" charset="0"/>
                          <a:ea typeface="Calibri" panose="020F0502020204030204" pitchFamily="34" charset="0"/>
                          <a:cs typeface="Times New Roman" panose="02020603050405020304" pitchFamily="18" charset="0"/>
                        </a:rPr>
                        <a:t>Pri</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630</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2015</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N/A</a:t>
                      </a: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29">
                <a:tc>
                  <a:txBody>
                    <a:bodyPr/>
                    <a:lstStyle/>
                    <a:p>
                      <a:pPr>
                        <a:lnSpc>
                          <a:spcPct val="115000"/>
                        </a:lnSpc>
                        <a:spcAft>
                          <a:spcPts val="0"/>
                        </a:spcAft>
                      </a:pPr>
                      <a:r>
                        <a:rPr lang="en-GB" sz="800" dirty="0" err="1" smtClean="0">
                          <a:effectLst/>
                          <a:latin typeface="Calibri" panose="020F0502020204030204" pitchFamily="34" charset="0"/>
                          <a:ea typeface="Calibri" panose="020F0502020204030204" pitchFamily="34" charset="0"/>
                          <a:cs typeface="Times New Roman" panose="02020603050405020304" pitchFamily="18" charset="0"/>
                        </a:rPr>
                        <a:t>Hemington</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 primary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smtClean="0">
                          <a:effectLst/>
                          <a:latin typeface="Calibri" panose="020F0502020204030204" pitchFamily="34" charset="0"/>
                          <a:ea typeface="Calibri" panose="020F0502020204030204" pitchFamily="34" charset="0"/>
                          <a:cs typeface="Times New Roman" panose="02020603050405020304" pitchFamily="18" charset="0"/>
                        </a:rPr>
                        <a:t>Hemington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smtClean="0">
                          <a:effectLst/>
                          <a:latin typeface="Calibri" panose="020F0502020204030204" pitchFamily="34" charset="0"/>
                          <a:ea typeface="Calibri" panose="020F0502020204030204" pitchFamily="34" charset="0"/>
                          <a:cs typeface="Times New Roman" panose="02020603050405020304" pitchFamily="18" charset="0"/>
                        </a:rPr>
                        <a:t>Pri</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34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29">
                <a:tc>
                  <a:txBody>
                    <a:bodyPr/>
                    <a:lstStyle/>
                    <a:p>
                      <a:pP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Westfield primary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MSN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err="1" smtClean="0">
                          <a:effectLst/>
                          <a:latin typeface="Calibri" panose="020F0502020204030204" pitchFamily="34" charset="0"/>
                          <a:ea typeface="Calibri" panose="020F0502020204030204" pitchFamily="34" charset="0"/>
                          <a:cs typeface="Times New Roman" panose="02020603050405020304" pitchFamily="18" charset="0"/>
                        </a:rPr>
                        <a:t>Pri</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512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29">
                <a:tc>
                  <a:txBody>
                    <a:bodyPr/>
                    <a:lstStyle/>
                    <a:p>
                      <a:pP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Leigh –on-Mendip First School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Leigh-on</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-Mendip</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First School/</a:t>
                      </a:r>
                      <a:r>
                        <a:rPr lang="en-GB" sz="800" dirty="0" err="1" smtClean="0">
                          <a:effectLst/>
                          <a:latin typeface="Calibri" panose="020F0502020204030204" pitchFamily="34" charset="0"/>
                          <a:ea typeface="Calibri" panose="020F0502020204030204" pitchFamily="34" charset="0"/>
                          <a:cs typeface="Times New Roman" panose="02020603050405020304" pitchFamily="18" charset="0"/>
                        </a:rPr>
                        <a:t>nur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60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058" marR="390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882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6818" y="1340768"/>
            <a:ext cx="8150376" cy="388961"/>
          </a:xfrm>
        </p:spPr>
        <p:txBody>
          <a:bodyPr>
            <a:normAutofit/>
          </a:bodyPr>
          <a:lstStyle/>
          <a:p>
            <a:r>
              <a:rPr lang="en-GB" sz="1950" b="1" u="sng" dirty="0">
                <a:latin typeface="+mn-lt"/>
              </a:rPr>
              <a:t>Successes and impact of the Trust:</a:t>
            </a:r>
          </a:p>
        </p:txBody>
      </p:sp>
      <p:sp>
        <p:nvSpPr>
          <p:cNvPr id="3" name="Content Placeholder 2"/>
          <p:cNvSpPr>
            <a:spLocks noGrp="1"/>
          </p:cNvSpPr>
          <p:nvPr>
            <p:ph idx="4294967295"/>
          </p:nvPr>
        </p:nvSpPr>
        <p:spPr>
          <a:xfrm>
            <a:off x="546819" y="1844824"/>
            <a:ext cx="8150376" cy="4536504"/>
          </a:xfrm>
        </p:spPr>
        <p:txBody>
          <a:bodyPr>
            <a:normAutofit/>
          </a:bodyPr>
          <a:lstStyle/>
          <a:p>
            <a:pPr marL="0" indent="0">
              <a:buNone/>
            </a:pPr>
            <a:r>
              <a:rPr lang="en-GB" sz="1600" dirty="0"/>
              <a:t>These are wide-ranging and a full overview is available </a:t>
            </a:r>
            <a:r>
              <a:rPr lang="en-GB" sz="1600" dirty="0" smtClean="0"/>
              <a:t>if required:</a:t>
            </a:r>
            <a:endParaRPr lang="en-GB" sz="1600" dirty="0"/>
          </a:p>
          <a:p>
            <a:r>
              <a:rPr lang="en-GB" sz="1600" u="sng" dirty="0"/>
              <a:t>Outcomes</a:t>
            </a:r>
            <a:r>
              <a:rPr lang="en-GB" sz="1600" dirty="0"/>
              <a:t> at secondary are high over 3 year trend for all, groups and at GCSE and sixth form. St Dunstan’s has improved significantly (now a ‘good’) and SVS remains </a:t>
            </a:r>
            <a:r>
              <a:rPr lang="en-GB" sz="1600" dirty="0" smtClean="0"/>
              <a:t>‘good’ </a:t>
            </a:r>
            <a:r>
              <a:rPr lang="en-GB" sz="1600" dirty="0"/>
              <a:t>since joining the Trust.</a:t>
            </a:r>
          </a:p>
          <a:p>
            <a:r>
              <a:rPr lang="en-GB" sz="1600" u="sng" dirty="0"/>
              <a:t>Outcomes</a:t>
            </a:r>
            <a:r>
              <a:rPr lang="en-GB" sz="1600" dirty="0"/>
              <a:t> in primary schools have improved over time. Trinity, </a:t>
            </a:r>
            <a:r>
              <a:rPr lang="en-GB" sz="1600" dirty="0" err="1"/>
              <a:t>Welton</a:t>
            </a:r>
            <a:r>
              <a:rPr lang="en-GB" sz="1600" dirty="0"/>
              <a:t>, </a:t>
            </a:r>
            <a:r>
              <a:rPr lang="en-GB" sz="1600" dirty="0" err="1"/>
              <a:t>Clutton</a:t>
            </a:r>
            <a:r>
              <a:rPr lang="en-GB" sz="1600" dirty="0"/>
              <a:t>, </a:t>
            </a:r>
            <a:r>
              <a:rPr lang="en-GB" sz="1600" dirty="0" err="1"/>
              <a:t>Longvernal</a:t>
            </a:r>
            <a:r>
              <a:rPr lang="en-GB" sz="1600" dirty="0"/>
              <a:t> have all improved significantly.</a:t>
            </a:r>
          </a:p>
          <a:p>
            <a:r>
              <a:rPr lang="en-GB" sz="1600" u="sng" dirty="0"/>
              <a:t>Provision for children </a:t>
            </a:r>
            <a:r>
              <a:rPr lang="en-GB" sz="1600" dirty="0"/>
              <a:t>is improved including a better curriculum, improved facilities, improved support for children, </a:t>
            </a:r>
            <a:r>
              <a:rPr lang="en-GB" sz="1600" dirty="0" err="1"/>
              <a:t>e.g</a:t>
            </a:r>
            <a:r>
              <a:rPr lang="en-GB" sz="1600" dirty="0"/>
              <a:t> those with SEN.</a:t>
            </a:r>
          </a:p>
          <a:p>
            <a:r>
              <a:rPr lang="en-GB" sz="1600" u="sng" dirty="0"/>
              <a:t>School improvement </a:t>
            </a:r>
            <a:r>
              <a:rPr lang="en-GB" sz="1600" dirty="0"/>
              <a:t>is shared across the Trust schools, is more efficient and impact driven.</a:t>
            </a:r>
          </a:p>
          <a:p>
            <a:r>
              <a:rPr lang="en-GB" sz="1600" u="sng" dirty="0"/>
              <a:t>Staff training </a:t>
            </a:r>
            <a:r>
              <a:rPr lang="en-GB" sz="1600" dirty="0"/>
              <a:t>is done across the Trust and addresses common issues. </a:t>
            </a:r>
            <a:r>
              <a:rPr lang="en-GB" sz="1600" dirty="0" err="1"/>
              <a:t>Teachmeets</a:t>
            </a:r>
            <a:r>
              <a:rPr lang="en-GB" sz="1600" dirty="0"/>
              <a:t>, moderation, governor, TAs, clerking, finance, </a:t>
            </a:r>
            <a:r>
              <a:rPr lang="en-GB" sz="1600" dirty="0" err="1"/>
              <a:t>etc</a:t>
            </a:r>
            <a:endParaRPr lang="en-GB" sz="1600" dirty="0"/>
          </a:p>
          <a:p>
            <a:r>
              <a:rPr lang="en-GB" sz="1600" u="sng" dirty="0"/>
              <a:t>Governance </a:t>
            </a:r>
            <a:r>
              <a:rPr lang="en-GB" sz="1600" dirty="0"/>
              <a:t>is improved at individual school level which is supporting leaders in schools.</a:t>
            </a:r>
          </a:p>
          <a:p>
            <a:r>
              <a:rPr lang="en-GB" sz="1600" u="sng" dirty="0"/>
              <a:t>Budgets</a:t>
            </a:r>
            <a:r>
              <a:rPr lang="en-GB" sz="1600" dirty="0"/>
              <a:t> will be balanced in 90% of the schools this year with £2 million in reserve.</a:t>
            </a:r>
          </a:p>
          <a:p>
            <a:r>
              <a:rPr lang="en-GB" sz="1600" u="sng" dirty="0"/>
              <a:t>OFSTED</a:t>
            </a:r>
            <a:r>
              <a:rPr lang="en-GB" sz="1600" dirty="0"/>
              <a:t> speak highly of the work done by the Trust – see recent </a:t>
            </a:r>
            <a:r>
              <a:rPr lang="en-GB" sz="1600" dirty="0" smtClean="0"/>
              <a:t>inspection </a:t>
            </a:r>
            <a:r>
              <a:rPr lang="en-GB" sz="1600" dirty="0"/>
              <a:t>visits from Norton Hill, Somervale, </a:t>
            </a:r>
            <a:r>
              <a:rPr lang="en-GB" sz="1600" dirty="0" err="1"/>
              <a:t>Clutton</a:t>
            </a:r>
            <a:r>
              <a:rPr lang="en-GB" sz="1600" dirty="0"/>
              <a:t>, Trinity and St Dunstan’s. </a:t>
            </a:r>
          </a:p>
        </p:txBody>
      </p:sp>
    </p:spTree>
    <p:extLst>
      <p:ext uri="{BB962C8B-B14F-4D97-AF65-F5344CB8AC3E}">
        <p14:creationId xmlns:p14="http://schemas.microsoft.com/office/powerpoint/2010/main" val="290664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189037"/>
            <a:ext cx="8229600" cy="1143000"/>
          </a:xfrm>
        </p:spPr>
        <p:txBody>
          <a:bodyPr/>
          <a:lstStyle/>
          <a:p>
            <a:r>
              <a:rPr lang="en-GB" b="1" dirty="0" smtClean="0"/>
              <a:t>Why be a partner with the MNSP Trust?</a:t>
            </a:r>
            <a:endParaRPr lang="en-GB" b="1" dirty="0"/>
          </a:p>
        </p:txBody>
      </p:sp>
      <p:sp>
        <p:nvSpPr>
          <p:cNvPr id="3" name="Content Placeholder 2"/>
          <p:cNvSpPr>
            <a:spLocks noGrp="1"/>
          </p:cNvSpPr>
          <p:nvPr>
            <p:ph idx="4294967295"/>
          </p:nvPr>
        </p:nvSpPr>
        <p:spPr>
          <a:xfrm>
            <a:off x="539552" y="2204865"/>
            <a:ext cx="8229600" cy="3816424"/>
          </a:xfrm>
        </p:spPr>
        <p:txBody>
          <a:bodyPr>
            <a:noAutofit/>
          </a:bodyPr>
          <a:lstStyle/>
          <a:p>
            <a:r>
              <a:rPr lang="en-GB" sz="2400" dirty="0" smtClean="0"/>
              <a:t>To bring about better-planned and more effective school improvement.</a:t>
            </a:r>
          </a:p>
          <a:p>
            <a:r>
              <a:rPr lang="en-GB" sz="2400" dirty="0" smtClean="0"/>
              <a:t>Safety in numbers – securing accountability and ensuring schools don’t miss information, national changes, etc.</a:t>
            </a:r>
          </a:p>
          <a:p>
            <a:r>
              <a:rPr lang="en-GB" sz="2400" dirty="0" smtClean="0"/>
              <a:t>To support improved collaboration across schools.</a:t>
            </a:r>
          </a:p>
          <a:p>
            <a:r>
              <a:rPr lang="en-GB" sz="2400" dirty="0" smtClean="0"/>
              <a:t>To reduce the burden on schools of policy, workload, service provision, etc.</a:t>
            </a:r>
          </a:p>
          <a:p>
            <a:r>
              <a:rPr lang="en-GB" sz="2400" dirty="0" smtClean="0"/>
              <a:t>To gain economies of scale and invest more in frontline education.</a:t>
            </a:r>
          </a:p>
          <a:p>
            <a:r>
              <a:rPr lang="en-GB" sz="2400" dirty="0" smtClean="0"/>
              <a:t>To avoid national MAT takeovers.</a:t>
            </a:r>
          </a:p>
        </p:txBody>
      </p:sp>
    </p:spTree>
    <p:extLst>
      <p:ext uri="{BB962C8B-B14F-4D97-AF65-F5344CB8AC3E}">
        <p14:creationId xmlns:p14="http://schemas.microsoft.com/office/powerpoint/2010/main" val="241999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997" y="1196752"/>
            <a:ext cx="8229600" cy="1143000"/>
          </a:xfrm>
        </p:spPr>
        <p:txBody>
          <a:bodyPr/>
          <a:lstStyle/>
          <a:p>
            <a:r>
              <a:rPr lang="en-GB" b="1" dirty="0" smtClean="0"/>
              <a:t>Benefits of joining the Trust:</a:t>
            </a:r>
            <a:endParaRPr lang="en-GB" b="1" dirty="0"/>
          </a:p>
        </p:txBody>
      </p:sp>
      <p:sp>
        <p:nvSpPr>
          <p:cNvPr id="3" name="Content Placeholder 2"/>
          <p:cNvSpPr>
            <a:spLocks noGrp="1"/>
          </p:cNvSpPr>
          <p:nvPr>
            <p:ph idx="4294967295"/>
          </p:nvPr>
        </p:nvSpPr>
        <p:spPr>
          <a:xfrm>
            <a:off x="323528" y="2204864"/>
            <a:ext cx="8568952" cy="4464495"/>
          </a:xfrm>
        </p:spPr>
        <p:txBody>
          <a:bodyPr>
            <a:normAutofit/>
          </a:bodyPr>
          <a:lstStyle/>
          <a:p>
            <a:pPr>
              <a:spcBef>
                <a:spcPts val="0"/>
              </a:spcBef>
            </a:pPr>
            <a:r>
              <a:rPr lang="en-GB" sz="2400" dirty="0" smtClean="0"/>
              <a:t>Opportunity for children – SEN/able pupil/middle ability pupil provision, etc.</a:t>
            </a:r>
          </a:p>
          <a:p>
            <a:pPr marL="0" indent="0">
              <a:spcBef>
                <a:spcPts val="0"/>
              </a:spcBef>
              <a:buNone/>
            </a:pPr>
            <a:endParaRPr lang="en-GB" sz="2400" dirty="0" smtClean="0"/>
          </a:p>
          <a:p>
            <a:pPr>
              <a:spcBef>
                <a:spcPts val="0"/>
              </a:spcBef>
            </a:pPr>
            <a:r>
              <a:rPr lang="en-GB" sz="2400" dirty="0" smtClean="0"/>
              <a:t>Better opportunities and training for staff.</a:t>
            </a:r>
          </a:p>
          <a:p>
            <a:pPr marL="0" indent="0">
              <a:spcBef>
                <a:spcPts val="0"/>
              </a:spcBef>
              <a:buNone/>
            </a:pPr>
            <a:endParaRPr lang="en-GB" sz="2400" dirty="0" smtClean="0"/>
          </a:p>
          <a:p>
            <a:pPr>
              <a:spcBef>
                <a:spcPts val="0"/>
              </a:spcBef>
            </a:pPr>
            <a:r>
              <a:rPr lang="en-GB" sz="2400" dirty="0" smtClean="0"/>
              <a:t>High quality school improvement.</a:t>
            </a:r>
          </a:p>
          <a:p>
            <a:pPr marL="0" indent="0">
              <a:spcBef>
                <a:spcPts val="0"/>
              </a:spcBef>
              <a:buNone/>
            </a:pPr>
            <a:endParaRPr lang="en-GB" sz="2400" dirty="0" smtClean="0"/>
          </a:p>
          <a:p>
            <a:pPr>
              <a:spcBef>
                <a:spcPts val="0"/>
              </a:spcBef>
            </a:pPr>
            <a:r>
              <a:rPr lang="en-GB" sz="2400" dirty="0" smtClean="0"/>
              <a:t>Economies of scale – buying power, staffing.</a:t>
            </a:r>
          </a:p>
          <a:p>
            <a:pPr marL="0" indent="0">
              <a:spcBef>
                <a:spcPts val="0"/>
              </a:spcBef>
              <a:buNone/>
            </a:pPr>
            <a:endParaRPr lang="en-GB" sz="2400" dirty="0" smtClean="0"/>
          </a:p>
          <a:p>
            <a:pPr>
              <a:spcBef>
                <a:spcPts val="0"/>
              </a:spcBef>
            </a:pPr>
            <a:r>
              <a:rPr lang="en-GB" sz="2400" dirty="0" smtClean="0"/>
              <a:t>Support for when things go wrong.</a:t>
            </a:r>
          </a:p>
          <a:p>
            <a:pPr marL="0" indent="0">
              <a:spcBef>
                <a:spcPts val="0"/>
              </a:spcBef>
              <a:buNone/>
            </a:pPr>
            <a:endParaRPr lang="en-GB" sz="2400" dirty="0" smtClean="0"/>
          </a:p>
          <a:p>
            <a:pPr>
              <a:spcBef>
                <a:spcPts val="0"/>
              </a:spcBef>
            </a:pPr>
            <a:r>
              <a:rPr lang="en-GB" sz="2400" dirty="0" smtClean="0"/>
              <a:t>Advice and guidance in tricky situations – legal, personnel, etc.</a:t>
            </a:r>
          </a:p>
          <a:p>
            <a:pPr>
              <a:spcBef>
                <a:spcPts val="0"/>
              </a:spcBef>
            </a:pPr>
            <a:endParaRPr lang="en-GB" dirty="0"/>
          </a:p>
        </p:txBody>
      </p:sp>
    </p:spTree>
    <p:extLst>
      <p:ext uri="{BB962C8B-B14F-4D97-AF65-F5344CB8AC3E}">
        <p14:creationId xmlns:p14="http://schemas.microsoft.com/office/powerpoint/2010/main" val="127494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221085"/>
            <a:ext cx="8229600" cy="1143000"/>
          </a:xfrm>
        </p:spPr>
        <p:txBody>
          <a:bodyPr/>
          <a:lstStyle/>
          <a:p>
            <a:r>
              <a:rPr lang="en-GB" b="1" dirty="0" smtClean="0"/>
              <a:t>Benefits of joining the Trust:</a:t>
            </a:r>
            <a:endParaRPr lang="en-GB" b="1" dirty="0"/>
          </a:p>
        </p:txBody>
      </p:sp>
      <p:sp>
        <p:nvSpPr>
          <p:cNvPr id="3" name="Content Placeholder 2"/>
          <p:cNvSpPr>
            <a:spLocks noGrp="1"/>
          </p:cNvSpPr>
          <p:nvPr>
            <p:ph idx="4294967295"/>
          </p:nvPr>
        </p:nvSpPr>
        <p:spPr>
          <a:xfrm>
            <a:off x="539552" y="2332037"/>
            <a:ext cx="8229600" cy="3401219"/>
          </a:xfrm>
        </p:spPr>
        <p:txBody>
          <a:bodyPr>
            <a:normAutofit lnSpcReduction="10000"/>
          </a:bodyPr>
          <a:lstStyle/>
          <a:p>
            <a:r>
              <a:rPr lang="en-GB" sz="2400" dirty="0" smtClean="0"/>
              <a:t>Shared work on the curriculum, on pastoral care initiatives, etc.</a:t>
            </a:r>
          </a:p>
          <a:p>
            <a:pPr marL="0" indent="0">
              <a:buNone/>
            </a:pPr>
            <a:endParaRPr lang="en-GB" sz="2400" dirty="0" smtClean="0"/>
          </a:p>
          <a:p>
            <a:r>
              <a:rPr lang="en-GB" sz="2400" dirty="0" smtClean="0"/>
              <a:t>Shared leadership work at senior level and middle leader level.</a:t>
            </a:r>
          </a:p>
          <a:p>
            <a:pPr marL="0" indent="0">
              <a:spcBef>
                <a:spcPts val="0"/>
              </a:spcBef>
              <a:buNone/>
            </a:pPr>
            <a:endParaRPr lang="en-GB" sz="2400" dirty="0" smtClean="0"/>
          </a:p>
          <a:p>
            <a:r>
              <a:rPr lang="en-GB" sz="2400" dirty="0" smtClean="0"/>
              <a:t>Shared knowledge and work at subject level 50 maths teachers working together rather than 12!</a:t>
            </a:r>
          </a:p>
          <a:p>
            <a:pPr marL="0" indent="0">
              <a:buNone/>
            </a:pPr>
            <a:endParaRPr lang="en-GB" sz="2400" dirty="0" smtClean="0"/>
          </a:p>
          <a:p>
            <a:r>
              <a:rPr lang="en-GB" sz="2400" dirty="0"/>
              <a:t>Pooling of some finances – capital monies predicted to be close to 1 million a </a:t>
            </a:r>
            <a:r>
              <a:rPr lang="en-GB" sz="2400" dirty="0" smtClean="0"/>
              <a:t>year, etc.</a:t>
            </a:r>
            <a:endParaRPr lang="en-GB" sz="2400" dirty="0"/>
          </a:p>
          <a:p>
            <a:endParaRPr lang="en-GB" sz="2400" dirty="0" smtClean="0"/>
          </a:p>
          <a:p>
            <a:endParaRPr lang="en-GB" dirty="0"/>
          </a:p>
        </p:txBody>
      </p:sp>
    </p:spTree>
    <p:extLst>
      <p:ext uri="{BB962C8B-B14F-4D97-AF65-F5344CB8AC3E}">
        <p14:creationId xmlns:p14="http://schemas.microsoft.com/office/powerpoint/2010/main" val="2559383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1096347"/>
            <a:ext cx="8280920" cy="1143000"/>
          </a:xfrm>
        </p:spPr>
        <p:txBody>
          <a:bodyPr/>
          <a:lstStyle/>
          <a:p>
            <a:r>
              <a:rPr lang="en-GB" b="1" dirty="0" smtClean="0"/>
              <a:t>Possible concerns you may have:</a:t>
            </a:r>
            <a:endParaRPr lang="en-GB" b="1" dirty="0"/>
          </a:p>
        </p:txBody>
      </p:sp>
      <p:sp>
        <p:nvSpPr>
          <p:cNvPr id="3" name="Content Placeholder 2"/>
          <p:cNvSpPr>
            <a:spLocks noGrp="1"/>
          </p:cNvSpPr>
          <p:nvPr>
            <p:ph idx="4294967295"/>
          </p:nvPr>
        </p:nvSpPr>
        <p:spPr>
          <a:xfrm>
            <a:off x="467544" y="2204865"/>
            <a:ext cx="8280920" cy="4248472"/>
          </a:xfrm>
        </p:spPr>
        <p:txBody>
          <a:bodyPr>
            <a:normAutofit fontScale="92500" lnSpcReduction="20000"/>
          </a:bodyPr>
          <a:lstStyle/>
          <a:p>
            <a:pPr>
              <a:lnSpc>
                <a:spcPct val="150000"/>
              </a:lnSpc>
              <a:spcBef>
                <a:spcPts val="0"/>
              </a:spcBef>
            </a:pPr>
            <a:r>
              <a:rPr lang="en-GB" sz="2800" dirty="0" smtClean="0"/>
              <a:t>Will the culture and ethos of Beechen Cliff be eroded?</a:t>
            </a:r>
          </a:p>
          <a:p>
            <a:pPr>
              <a:lnSpc>
                <a:spcPct val="150000"/>
              </a:lnSpc>
              <a:spcBef>
                <a:spcPts val="0"/>
              </a:spcBef>
            </a:pPr>
            <a:r>
              <a:rPr lang="en-GB" sz="2800" dirty="0" smtClean="0"/>
              <a:t>Will the Governors/Headteacher lose all their/his autonomy?</a:t>
            </a:r>
          </a:p>
          <a:p>
            <a:pPr>
              <a:lnSpc>
                <a:spcPct val="150000"/>
              </a:lnSpc>
              <a:spcBef>
                <a:spcPts val="0"/>
              </a:spcBef>
            </a:pPr>
            <a:r>
              <a:rPr lang="en-GB" sz="2800" dirty="0" smtClean="0"/>
              <a:t>Will there be a loss of money?</a:t>
            </a:r>
          </a:p>
          <a:p>
            <a:pPr>
              <a:lnSpc>
                <a:spcPct val="150000"/>
              </a:lnSpc>
              <a:spcBef>
                <a:spcPts val="0"/>
              </a:spcBef>
            </a:pPr>
            <a:r>
              <a:rPr lang="en-GB" sz="2800" dirty="0" smtClean="0"/>
              <a:t>Will the Trust be overly bureaucratic?</a:t>
            </a:r>
          </a:p>
          <a:p>
            <a:pPr>
              <a:lnSpc>
                <a:spcPct val="150000"/>
              </a:lnSpc>
              <a:spcBef>
                <a:spcPts val="0"/>
              </a:spcBef>
            </a:pPr>
            <a:r>
              <a:rPr lang="en-GB" sz="2800" dirty="0" smtClean="0"/>
              <a:t>Who holds the Trust to account?</a:t>
            </a:r>
          </a:p>
          <a:p>
            <a:pPr>
              <a:lnSpc>
                <a:spcPct val="150000"/>
              </a:lnSpc>
              <a:spcBef>
                <a:spcPts val="0"/>
              </a:spcBef>
            </a:pPr>
            <a:r>
              <a:rPr lang="en-GB" sz="2800" dirty="0" smtClean="0"/>
              <a:t>Will the rich diet of extra-curricular work at the Beechen Cliff continue?</a:t>
            </a:r>
          </a:p>
          <a:p>
            <a:pPr marL="0" indent="0">
              <a:buNone/>
            </a:pPr>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70802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276872"/>
            <a:ext cx="8136904" cy="2387600"/>
          </a:xfrm>
        </p:spPr>
        <p:txBody>
          <a:bodyPr/>
          <a:lstStyle/>
          <a:p>
            <a:pPr algn="ctr"/>
            <a:r>
              <a:rPr lang="en-GB" dirty="0" smtClean="0"/>
              <a:t>Questions?</a:t>
            </a:r>
            <a:endParaRPr lang="en-GB" dirty="0"/>
          </a:p>
        </p:txBody>
      </p:sp>
    </p:spTree>
    <p:extLst>
      <p:ext uri="{BB962C8B-B14F-4D97-AF65-F5344CB8AC3E}">
        <p14:creationId xmlns:p14="http://schemas.microsoft.com/office/powerpoint/2010/main" val="239460268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1978</Words>
  <Application>Microsoft Office PowerPoint</Application>
  <PresentationFormat>On-screen Show (4:3)</PresentationFormat>
  <Paragraphs>227</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3_Office Theme</vt:lpstr>
      <vt:lpstr>2_Office Theme</vt:lpstr>
      <vt:lpstr>1_Office Theme</vt:lpstr>
      <vt:lpstr>Parent Information Meeting  Alun Williams – CEO of MNSP </vt:lpstr>
      <vt:lpstr>Vision for the Trust Schools</vt:lpstr>
      <vt:lpstr>Current Trust Schools:</vt:lpstr>
      <vt:lpstr>Successes and impact of the Trust:</vt:lpstr>
      <vt:lpstr>Why be a partner with the MNSP Trust?</vt:lpstr>
      <vt:lpstr>Benefits of joining the Trust:</vt:lpstr>
      <vt:lpstr>Benefits of joining the Trust:</vt:lpstr>
      <vt:lpstr>Possible concerns you may have:</vt:lpstr>
      <vt:lpstr>Questions?</vt:lpstr>
      <vt:lpstr>Why MNSP given that most of its schools are primaries? </vt:lpstr>
      <vt:lpstr>Many MATs benefit from centralisation of some support functions such as Finance, HR, IT etc. - is that the intention here? </vt:lpstr>
      <vt:lpstr>Many MATs also benefit from some sharing and standardisation of teaching and learning resources (eg staff, methodologies, training, curriculum, internal exam setting). To what extent is that the case here? </vt:lpstr>
      <vt:lpstr>Does joining MNSP have any material financial implications - either positive or negative? </vt:lpstr>
      <vt:lpstr>How will the role of the Governing Body change as a result of joining MNSP? </vt:lpstr>
      <vt:lpstr>How much ‘independence’ will Beechen Cliff lose as a result of joining MNSP? </vt:lpstr>
      <vt:lpstr>How will the budget be allocated — will this be BC’s priorities or those of the MNSP? Aligned to this, how will funds raised by PTA or parents support be targeted at Beechen activities and priorities and not go into one big MNSP ‘pot’?  </vt:lpstr>
      <vt:lpstr>How will Beechen ensure that staff on the payroll are NOT transferred to other schools within MNSP according to ’needs’ identified by the MNSP team and without consultation with BC? Likewise, how will you ensure that staff from other schools are not foisted onto the payroll and roster at Beechen; I’m especially interested to know where this could impinge on BC budget?   </vt:lpstr>
      <vt:lpstr>How will BC determine its priorities for teaching and the way the curriculum is prioritised/taught? How will you ensure that there is not an overwhelming drive to results that leads to reduced outcomes for individuals?</vt:lpstr>
      <vt:lpstr> How will Beechen’s involvement not bolster any failing schools within MNSP - what are the other schools and what OFSTED ranking do they currently have (is Beechen going to be the ‘apple in the eye’ of the MNSP)????? I think for most parents and carers, the MNSP is not something that we have any knowledge of to date (why would we?).  </vt:lpstr>
      <vt:lpstr>How will you ensure the intake and budget for Beechen is maintained given its participation within MNSP? The removal of the independence - and all that it represented to parents and pupils - is critical here.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Parental Consultation meeting merger between Dragonfly Education Trust and Midsomer Norton Schools’ Partnership</dc:title>
  <dc:creator>A Williams</dc:creator>
  <cp:lastModifiedBy>Beechen Cliff School</cp:lastModifiedBy>
  <cp:revision>44</cp:revision>
  <dcterms:created xsi:type="dcterms:W3CDTF">2018-11-06T19:31:43Z</dcterms:created>
  <dcterms:modified xsi:type="dcterms:W3CDTF">2018-11-22T10:37:13Z</dcterms:modified>
</cp:coreProperties>
</file>